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7" r:id="rId6"/>
    <p:sldId id="257" r:id="rId7"/>
    <p:sldId id="266" r:id="rId8"/>
    <p:sldId id="290" r:id="rId9"/>
    <p:sldId id="268" r:id="rId10"/>
    <p:sldId id="300" r:id="rId11"/>
    <p:sldId id="288" r:id="rId12"/>
    <p:sldId id="269" r:id="rId13"/>
    <p:sldId id="270" r:id="rId14"/>
    <p:sldId id="302" r:id="rId15"/>
    <p:sldId id="298" r:id="rId16"/>
    <p:sldId id="273" r:id="rId17"/>
    <p:sldId id="275" r:id="rId18"/>
    <p:sldId id="280" r:id="rId19"/>
    <p:sldId id="272" r:id="rId20"/>
    <p:sldId id="274" r:id="rId21"/>
    <p:sldId id="297" r:id="rId22"/>
    <p:sldId id="277" r:id="rId23"/>
    <p:sldId id="281" r:id="rId24"/>
    <p:sldId id="282" r:id="rId25"/>
    <p:sldId id="283" r:id="rId26"/>
    <p:sldId id="291" r:id="rId27"/>
    <p:sldId id="295" r:id="rId28"/>
    <p:sldId id="293" r:id="rId29"/>
    <p:sldId id="296" r:id="rId30"/>
    <p:sldId id="294" r:id="rId31"/>
    <p:sldId id="278" r:id="rId32"/>
    <p:sldId id="284" r:id="rId33"/>
    <p:sldId id="286" r:id="rId34"/>
    <p:sldId id="285" r:id="rId35"/>
    <p:sldId id="287" r:id="rId36"/>
    <p:sldId id="28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56" d="100"/>
          <a:sy n="56" d="100"/>
        </p:scale>
        <p:origin x="33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8995-2EA6-4926-B91D-742127489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16A84-8246-465C-8F82-33290BEE3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43D18-F37A-4BFD-92A0-EE86DBFB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F24-5AC0-4A6E-AA93-501681E2901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F9052-355A-4209-9970-E5BC1F69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24501-5E75-4B5E-9A22-96F514B6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99E8-F1D4-4E5A-9031-5CFB69705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1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2392-2ED1-4E43-8097-18E20A10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CE3B3-1EC6-4907-9DAB-DA646B4C2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F3719-5A58-4DE0-A674-3E181478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F24-5AC0-4A6E-AA93-501681E2901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065BD-854E-4B32-B900-16E8CEF4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01ABC-902A-4B7C-B4E6-7F912E70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99E8-F1D4-4E5A-9031-5CFB69705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E0B854-C1B2-46E5-941C-BABBBC582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2F8D3-EF96-4322-AE14-E5BF6EFD0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04799-8A0B-4C3F-8C77-86B6AE90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F24-5AC0-4A6E-AA93-501681E2901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AD42A-F201-4237-8443-2BD5ADC0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4F060-4455-464E-8555-4ACAF53C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99E8-F1D4-4E5A-9031-5CFB69705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8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EC57-4367-47F0-91D2-5518347D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CD313-92AB-4F5E-A7F6-E55BFE96E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C1E1E-C686-45B3-8C55-DBE419E9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F24-5AC0-4A6E-AA93-501681E2901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70B3C-5529-486D-BB21-9A95830F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98845-F507-48BD-8F29-70691253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99E8-F1D4-4E5A-9031-5CFB69705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5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899D-1123-43CB-B342-6FA4E4AA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B53F9-BE8B-4136-93A6-A301C0892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631B8-44EF-4E98-B170-0117B43F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F24-5AC0-4A6E-AA93-501681E2901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BE0F3-591D-45A0-88AA-E593EFFE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3AE82-D8A1-4BD6-9775-785BBE93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99E8-F1D4-4E5A-9031-5CFB69705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05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B432-FB4B-4964-BFA4-78DB9D87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A3F0F-AA3A-4E22-9EB5-95FB7D66E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0F66D-B2C0-47EC-903F-433C30DC1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8286C-5793-40B1-8C9A-458B2865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F24-5AC0-4A6E-AA93-501681E2901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25DB0-154E-4038-B954-2905FD26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949F9-D474-460D-B48D-5E5B2110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99E8-F1D4-4E5A-9031-5CFB69705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59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DCA4-B157-4816-BE3B-79B53A59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03C22-25B1-4B01-83DF-E2FFAD901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73E96-9AF3-49BF-B627-C8A82C7C4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0448B-7427-46EB-8DA5-C490A19A6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8BF1F-36DF-4346-B29C-E20C1E0A6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43110-2F33-4918-A415-08A47FBE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F24-5AC0-4A6E-AA93-501681E2901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4CCEC-B51F-4EB4-A4A2-A83EDEFA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3EDA3-3435-4B6C-B709-1DE3EB91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99E8-F1D4-4E5A-9031-5CFB69705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F3F9-495C-48EE-93BA-BD948223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B71DB-51D0-4465-8C44-D228F806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F24-5AC0-4A6E-AA93-501681E2901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82001-167E-4C85-AF24-86F61C5C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09AB1-D5BE-4B68-BA2B-9DE40FD7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99E8-F1D4-4E5A-9031-5CFB69705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8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BF293-FE35-4B80-B902-D4214DC2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F24-5AC0-4A6E-AA93-501681E2901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91267-BD52-4F79-8A97-983C01C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A43F0-9F55-4400-82A9-3D875689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99E8-F1D4-4E5A-9031-5CFB69705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7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DEB3-F627-422F-9936-4C84F0EA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2580A-F572-450D-89B2-0CA4F4D9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EB7E4-3471-4233-8DB0-0B764AE46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A535D-079A-4B1F-856B-70E86330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F24-5AC0-4A6E-AA93-501681E2901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F381A-3EA1-4700-9161-B49A091E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81740-A6A3-46DD-B117-ADC529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99E8-F1D4-4E5A-9031-5CFB69705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6D80-D4CF-48E2-BC4E-2ADA7CA6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665AB-5188-4657-8572-B9D1ACBED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454D7-FDED-4F39-A831-16D753ACE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9257B-1245-499C-93DD-A77E7F20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9F24-5AC0-4A6E-AA93-501681E2901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9CB8A-624D-4A3D-8EA4-F20CE936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20F29-8F1C-45AE-A31F-390F8FB9E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99E8-F1D4-4E5A-9031-5CFB69705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4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34DA79-1389-46A9-9FE7-8D11599C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0B5E1-5C91-418F-98EF-19834D797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0D85D-9C4C-4A09-91B9-1C217B081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39F24-5AC0-4A6E-AA93-501681E2901B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7998-2B10-4511-8FCD-43635230F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ABBA1-4A16-4481-BBE2-9C940B65C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999E8-F1D4-4E5A-9031-5CFB69705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6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18" Type="http://schemas.openxmlformats.org/officeDocument/2006/relationships/image" Target="../media/image5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19" Type="http://schemas.openxmlformats.org/officeDocument/2006/relationships/image" Target="../media/image58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2.sv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51.png"/><Relationship Id="rId5" Type="http://schemas.openxmlformats.org/officeDocument/2006/relationships/image" Target="../media/image43.png"/><Relationship Id="rId15" Type="http://schemas.openxmlformats.org/officeDocument/2006/relationships/image" Target="../media/image59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2.sv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51.png"/><Relationship Id="rId5" Type="http://schemas.openxmlformats.org/officeDocument/2006/relationships/image" Target="../media/image43.png"/><Relationship Id="rId15" Type="http://schemas.openxmlformats.org/officeDocument/2006/relationships/image" Target="../media/image60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71.svg"/><Relationship Id="rId18" Type="http://schemas.openxmlformats.org/officeDocument/2006/relationships/image" Target="../media/image74.png"/><Relationship Id="rId3" Type="http://schemas.openxmlformats.org/officeDocument/2006/relationships/image" Target="../media/image28.svg"/><Relationship Id="rId21" Type="http://schemas.openxmlformats.org/officeDocument/2006/relationships/image" Target="../media/image77.svg"/><Relationship Id="rId7" Type="http://schemas.openxmlformats.org/officeDocument/2006/relationships/image" Target="../media/image67.svg"/><Relationship Id="rId12" Type="http://schemas.openxmlformats.org/officeDocument/2006/relationships/image" Target="../media/image70.png"/><Relationship Id="rId17" Type="http://schemas.openxmlformats.org/officeDocument/2006/relationships/image" Target="../media/image16.svg"/><Relationship Id="rId2" Type="http://schemas.openxmlformats.org/officeDocument/2006/relationships/image" Target="../media/image27.png"/><Relationship Id="rId16" Type="http://schemas.openxmlformats.org/officeDocument/2006/relationships/image" Target="../media/image15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9.svg"/><Relationship Id="rId5" Type="http://schemas.openxmlformats.org/officeDocument/2006/relationships/image" Target="../media/image65.svg"/><Relationship Id="rId15" Type="http://schemas.openxmlformats.org/officeDocument/2006/relationships/image" Target="../media/image73.svg"/><Relationship Id="rId23" Type="http://schemas.openxmlformats.org/officeDocument/2006/relationships/image" Target="../media/image79.svg"/><Relationship Id="rId10" Type="http://schemas.openxmlformats.org/officeDocument/2006/relationships/image" Target="../media/image68.png"/><Relationship Id="rId19" Type="http://schemas.openxmlformats.org/officeDocument/2006/relationships/image" Target="../media/image75.svg"/><Relationship Id="rId4" Type="http://schemas.openxmlformats.org/officeDocument/2006/relationships/image" Target="../media/image64.png"/><Relationship Id="rId9" Type="http://schemas.openxmlformats.org/officeDocument/2006/relationships/image" Target="../media/image30.svg"/><Relationship Id="rId14" Type="http://schemas.openxmlformats.org/officeDocument/2006/relationships/image" Target="../media/image72.png"/><Relationship Id="rId22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60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7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5.svg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4.png"/><Relationship Id="rId7" Type="http://schemas.openxmlformats.org/officeDocument/2006/relationships/image" Target="../media/image9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5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0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5.svg"/><Relationship Id="rId21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png"/><Relationship Id="rId2" Type="http://schemas.openxmlformats.org/officeDocument/2006/relationships/image" Target="../media/image4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AB14-0B32-4018-88FA-E5F9D01F9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Optimizing the diamond lane:</a:t>
            </a:r>
            <a:br>
              <a:rPr lang="de-CH" dirty="0"/>
            </a:br>
            <a:r>
              <a:rPr lang="de-CH" dirty="0"/>
              <a:t>A More Tractable Carpool Problem Algorithm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96DE1-8B56-439B-9116-0F1E40AE3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Yves Kempter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728D-02F2-4034-A69E-3ADF7598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500062"/>
            <a:ext cx="10515600" cy="1325563"/>
          </a:xfrm>
        </p:spPr>
        <p:txBody>
          <a:bodyPr/>
          <a:lstStyle/>
          <a:p>
            <a:r>
              <a:rPr lang="de-CH" dirty="0"/>
              <a:t>HOV2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31A8E-6A22-44E1-BF9B-D444647F0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de-CH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≔{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 , </m:t>
                      </m:r>
                      <m:d>
                        <m:dPr>
                          <m:begChr m:val="|"/>
                          <m:endChr m:val="|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=2 , </m:t>
                      </m:r>
                      <m:nary>
                        <m:naryPr>
                          <m:chr m:val="⋂"/>
                          <m:supHide m:val="on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 ≠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nary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		            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⊑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		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CH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31A8E-6A22-44E1-BF9B-D444647F0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18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89F7-3813-4B5B-BEEE-4040C7A5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HOV2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C0404-2205-49B5-A18B-E273460E11F1}"/>
              </a:ext>
            </a:extLst>
          </p:cNvPr>
          <p:cNvSpPr txBox="1"/>
          <p:nvPr/>
        </p:nvSpPr>
        <p:spPr>
          <a:xfrm>
            <a:off x="1172816" y="1981758"/>
            <a:ext cx="5691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Can be solved by Bipartite Graph Matching</a:t>
            </a:r>
          </a:p>
          <a:p>
            <a:endParaRPr lang="de-CH" dirty="0"/>
          </a:p>
          <a:p>
            <a:endParaRPr lang="en-GB" dirty="0"/>
          </a:p>
        </p:txBody>
      </p:sp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D98C7D57-323A-4305-9163-B28E794E4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5456" y="1667522"/>
            <a:ext cx="914400" cy="914400"/>
          </a:xfrm>
          <a:prstGeom prst="rect">
            <a:avLst/>
          </a:prstGeom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FD02A224-51C9-4656-829C-FDA9D3DF2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5456" y="2654668"/>
            <a:ext cx="914400" cy="914400"/>
          </a:xfrm>
          <a:prstGeom prst="rect">
            <a:avLst/>
          </a:prstGeom>
        </p:spPr>
      </p:pic>
      <p:pic>
        <p:nvPicPr>
          <p:cNvPr id="12" name="Graphic 11" descr="Badge 3 with solid fill">
            <a:extLst>
              <a:ext uri="{FF2B5EF4-FFF2-40B4-BE49-F238E27FC236}">
                <a16:creationId xmlns:a16="http://schemas.microsoft.com/office/drawing/2014/main" id="{C5A9D755-54BA-46F5-BC1F-CC54BADAF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5456" y="3550189"/>
            <a:ext cx="914400" cy="914400"/>
          </a:xfrm>
          <a:prstGeom prst="rect">
            <a:avLst/>
          </a:prstGeom>
        </p:spPr>
      </p:pic>
      <p:pic>
        <p:nvPicPr>
          <p:cNvPr id="14" name="Graphic 13" descr="Badge 4 with solid fill">
            <a:extLst>
              <a:ext uri="{FF2B5EF4-FFF2-40B4-BE49-F238E27FC236}">
                <a16:creationId xmlns:a16="http://schemas.microsoft.com/office/drawing/2014/main" id="{C927FC30-EC3F-49FA-AF5C-AE8D0F8B54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40706" y="4474425"/>
            <a:ext cx="914400" cy="914400"/>
          </a:xfrm>
          <a:prstGeom prst="rect">
            <a:avLst/>
          </a:prstGeom>
        </p:spPr>
      </p:pic>
      <p:pic>
        <p:nvPicPr>
          <p:cNvPr id="16" name="Graphic 15" descr="Badge 6 with solid fill">
            <a:extLst>
              <a:ext uri="{FF2B5EF4-FFF2-40B4-BE49-F238E27FC236}">
                <a16:creationId xmlns:a16="http://schemas.microsoft.com/office/drawing/2014/main" id="{11C360F5-5BE8-4AAE-8177-EECA29E81E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39628" y="1981758"/>
            <a:ext cx="914400" cy="914400"/>
          </a:xfrm>
          <a:prstGeom prst="rect">
            <a:avLst/>
          </a:prstGeom>
        </p:spPr>
      </p:pic>
      <p:pic>
        <p:nvPicPr>
          <p:cNvPr id="18" name="Graphic 17" descr="Badge 5 with solid fill">
            <a:extLst>
              <a:ext uri="{FF2B5EF4-FFF2-40B4-BE49-F238E27FC236}">
                <a16:creationId xmlns:a16="http://schemas.microsoft.com/office/drawing/2014/main" id="{2CE904ED-1582-4AB2-97ED-49832856CE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40706" y="5388825"/>
            <a:ext cx="914400" cy="914400"/>
          </a:xfrm>
          <a:prstGeom prst="rect">
            <a:avLst/>
          </a:prstGeom>
        </p:spPr>
      </p:pic>
      <p:pic>
        <p:nvPicPr>
          <p:cNvPr id="20" name="Graphic 19" descr="Badge 7 with solid fill">
            <a:extLst>
              <a:ext uri="{FF2B5EF4-FFF2-40B4-BE49-F238E27FC236}">
                <a16:creationId xmlns:a16="http://schemas.microsoft.com/office/drawing/2014/main" id="{B8482C2D-7B5D-4F62-AB36-F40C52D783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69741" y="2896158"/>
            <a:ext cx="914400" cy="914400"/>
          </a:xfrm>
          <a:prstGeom prst="rect">
            <a:avLst/>
          </a:prstGeom>
        </p:spPr>
      </p:pic>
      <p:pic>
        <p:nvPicPr>
          <p:cNvPr id="22" name="Graphic 21" descr="Badge 8 with solid fill">
            <a:extLst>
              <a:ext uri="{FF2B5EF4-FFF2-40B4-BE49-F238E27FC236}">
                <a16:creationId xmlns:a16="http://schemas.microsoft.com/office/drawing/2014/main" id="{90938774-33A5-40E9-BF9E-D50C3C66F4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99854" y="4816029"/>
            <a:ext cx="914400" cy="914400"/>
          </a:xfrm>
          <a:prstGeom prst="rect">
            <a:avLst/>
          </a:prstGeom>
        </p:spPr>
      </p:pic>
      <p:pic>
        <p:nvPicPr>
          <p:cNvPr id="24" name="Graphic 23" descr="Badge 9 with solid fill">
            <a:extLst>
              <a:ext uri="{FF2B5EF4-FFF2-40B4-BE49-F238E27FC236}">
                <a16:creationId xmlns:a16="http://schemas.microsoft.com/office/drawing/2014/main" id="{0F35A8D6-980B-4562-B554-3CE485DF9A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99854" y="3810558"/>
            <a:ext cx="914400" cy="9144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A20EF06-DF4F-4314-BEF6-CC4AB62D7216}"/>
              </a:ext>
            </a:extLst>
          </p:cNvPr>
          <p:cNvCxnSpPr>
            <a:cxnSpLocks/>
          </p:cNvCxnSpPr>
          <p:nvPr/>
        </p:nvCxnSpPr>
        <p:spPr>
          <a:xfrm>
            <a:off x="7374835" y="2147888"/>
            <a:ext cx="1848678" cy="30994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35DE737-A2B0-4347-9436-129B9D96F684}"/>
              </a:ext>
            </a:extLst>
          </p:cNvPr>
          <p:cNvCxnSpPr>
            <a:cxnSpLocks/>
          </p:cNvCxnSpPr>
          <p:nvPr/>
        </p:nvCxnSpPr>
        <p:spPr>
          <a:xfrm>
            <a:off x="7315200" y="3097811"/>
            <a:ext cx="2087217" cy="2555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ECEEC0-44C8-446A-BDBB-F750532E8E75}"/>
              </a:ext>
            </a:extLst>
          </p:cNvPr>
          <p:cNvCxnSpPr>
            <a:cxnSpLocks/>
          </p:cNvCxnSpPr>
          <p:nvPr/>
        </p:nvCxnSpPr>
        <p:spPr>
          <a:xfrm flipV="1">
            <a:off x="7447722" y="4343149"/>
            <a:ext cx="1775791" cy="5884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3A3E8A-047A-4E17-A060-970DDC927F5D}"/>
              </a:ext>
            </a:extLst>
          </p:cNvPr>
          <p:cNvCxnSpPr>
            <a:cxnSpLocks/>
          </p:cNvCxnSpPr>
          <p:nvPr/>
        </p:nvCxnSpPr>
        <p:spPr>
          <a:xfrm flipV="1">
            <a:off x="7295470" y="2560078"/>
            <a:ext cx="2047071" cy="477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24DC852-5EC6-41C9-A2E8-4F5671EE203B}"/>
              </a:ext>
            </a:extLst>
          </p:cNvPr>
          <p:cNvCxnSpPr>
            <a:cxnSpLocks/>
          </p:cNvCxnSpPr>
          <p:nvPr/>
        </p:nvCxnSpPr>
        <p:spPr>
          <a:xfrm flipV="1">
            <a:off x="7315200" y="4362028"/>
            <a:ext cx="2087217" cy="1433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99AC783-39A7-4C55-954A-E87FD9A7202C}"/>
              </a:ext>
            </a:extLst>
          </p:cNvPr>
          <p:cNvCxnSpPr>
            <a:cxnSpLocks/>
          </p:cNvCxnSpPr>
          <p:nvPr/>
        </p:nvCxnSpPr>
        <p:spPr>
          <a:xfrm flipV="1">
            <a:off x="7317484" y="5398661"/>
            <a:ext cx="2025057" cy="3824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0C6E495-EF15-40BC-BC39-1C8F1CD80F00}"/>
              </a:ext>
            </a:extLst>
          </p:cNvPr>
          <p:cNvCxnSpPr>
            <a:cxnSpLocks/>
          </p:cNvCxnSpPr>
          <p:nvPr/>
        </p:nvCxnSpPr>
        <p:spPr>
          <a:xfrm>
            <a:off x="7431156" y="3979390"/>
            <a:ext cx="1860832" cy="2468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28D1D7-7743-4DBD-96B8-658636B71AD3}"/>
              </a:ext>
            </a:extLst>
          </p:cNvPr>
          <p:cNvCxnSpPr>
            <a:cxnSpLocks/>
          </p:cNvCxnSpPr>
          <p:nvPr/>
        </p:nvCxnSpPr>
        <p:spPr>
          <a:xfrm flipV="1">
            <a:off x="7374835" y="3465755"/>
            <a:ext cx="2027582" cy="420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A33877F-B84A-407E-96B4-AA8F19C098B9}"/>
              </a:ext>
            </a:extLst>
          </p:cNvPr>
          <p:cNvCxnSpPr>
            <a:cxnSpLocks/>
          </p:cNvCxnSpPr>
          <p:nvPr/>
        </p:nvCxnSpPr>
        <p:spPr>
          <a:xfrm>
            <a:off x="7389754" y="3218317"/>
            <a:ext cx="1952787" cy="9214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0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728D-02F2-4034-A69E-3ADF7598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500062"/>
            <a:ext cx="10515600" cy="1325563"/>
          </a:xfrm>
        </p:spPr>
        <p:txBody>
          <a:bodyPr/>
          <a:lstStyle/>
          <a:p>
            <a:r>
              <a:rPr lang="de-CH" dirty="0"/>
              <a:t>HOV3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31A8E-6A22-44E1-BF9B-D444647F0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de-CH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≔{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 , </m:t>
                      </m:r>
                      <m:d>
                        <m:dPr>
                          <m:begChr m:val="|"/>
                          <m:endChr m:val="|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=3 , </m:t>
                      </m:r>
                      <m:nary>
                        <m:naryPr>
                          <m:chr m:val="⋂"/>
                          <m:supHide m:val="on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 ≠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nary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		            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⊑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		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CH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31A8E-6A22-44E1-BF9B-D444647F0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23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125A-3CA6-42E9-85A3-07D32480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NP-completness of HOV3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A9CBBA-0331-427E-ABF4-6E01A3B069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𝐻𝑂𝑉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3 </m:t>
                    </m:r>
                    <m:groupChr>
                      <m:groupChrPr>
                        <m:chr m:val="⇔"/>
                        <m:vertJc m:val="bot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𝐸𝑥𝑎𝑐𝑡</m:t>
                    </m:r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𝑐𝑜𝑣𝑒𝑟</m:t>
                    </m:r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 3−</m:t>
                    </m:r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𝑆𝑒𝑡</m:t>
                    </m:r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A9CBBA-0331-427E-ABF4-6E01A3B069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Badge 1 with solid fill">
            <a:extLst>
              <a:ext uri="{FF2B5EF4-FFF2-40B4-BE49-F238E27FC236}">
                <a16:creationId xmlns:a16="http://schemas.microsoft.com/office/drawing/2014/main" id="{D917EF98-E690-4B12-B98F-D999AC6E0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6923" y="3099248"/>
            <a:ext cx="914400" cy="914400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BE005DE9-D436-4E93-8748-BFAEDAA4B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3088" y="4097816"/>
            <a:ext cx="914400" cy="914400"/>
          </a:xfrm>
          <a:prstGeom prst="rect">
            <a:avLst/>
          </a:prstGeom>
        </p:spPr>
      </p:pic>
      <p:pic>
        <p:nvPicPr>
          <p:cNvPr id="17" name="Graphic 16" descr="Badge 3 with solid fill">
            <a:extLst>
              <a:ext uri="{FF2B5EF4-FFF2-40B4-BE49-F238E27FC236}">
                <a16:creationId xmlns:a16="http://schemas.microsoft.com/office/drawing/2014/main" id="{EA897959-A21F-42D8-B686-9FC4824A4D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1145" y="3047323"/>
            <a:ext cx="914400" cy="914400"/>
          </a:xfrm>
          <a:prstGeom prst="rect">
            <a:avLst/>
          </a:prstGeom>
        </p:spPr>
      </p:pic>
      <p:pic>
        <p:nvPicPr>
          <p:cNvPr id="19" name="Graphic 18" descr="Badge 4 with solid fill">
            <a:extLst>
              <a:ext uri="{FF2B5EF4-FFF2-40B4-BE49-F238E27FC236}">
                <a16:creationId xmlns:a16="http://schemas.microsoft.com/office/drawing/2014/main" id="{3AB06AC5-6A28-4D62-A6A9-DF0A2C65BD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1145" y="4117181"/>
            <a:ext cx="914400" cy="914400"/>
          </a:xfrm>
          <a:prstGeom prst="rect">
            <a:avLst/>
          </a:prstGeom>
        </p:spPr>
      </p:pic>
      <p:pic>
        <p:nvPicPr>
          <p:cNvPr id="21" name="Graphic 20" descr="Badge 5 with solid fill">
            <a:extLst>
              <a:ext uri="{FF2B5EF4-FFF2-40B4-BE49-F238E27FC236}">
                <a16:creationId xmlns:a16="http://schemas.microsoft.com/office/drawing/2014/main" id="{650BE789-F992-421A-8352-0FECB8B59C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15367" y="3047323"/>
            <a:ext cx="914400" cy="914400"/>
          </a:xfrm>
          <a:prstGeom prst="rect">
            <a:avLst/>
          </a:prstGeom>
        </p:spPr>
      </p:pic>
      <p:pic>
        <p:nvPicPr>
          <p:cNvPr id="23" name="Graphic 22" descr="Badge 6 with solid fill">
            <a:extLst>
              <a:ext uri="{FF2B5EF4-FFF2-40B4-BE49-F238E27FC236}">
                <a16:creationId xmlns:a16="http://schemas.microsoft.com/office/drawing/2014/main" id="{650CC1C1-17F5-4778-AC54-6F3F3AFA69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57872" y="4097816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8E347C-42AA-4BEF-AF25-9633FA03A749}"/>
                  </a:ext>
                </a:extLst>
              </p:cNvPr>
              <p:cNvSpPr txBox="1"/>
              <p:nvPr/>
            </p:nvSpPr>
            <p:spPr>
              <a:xfrm>
                <a:off x="834911" y="2971800"/>
                <a:ext cx="4652968" cy="178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algn="ctr"/>
                <a:endParaRPr lang="en-GB" dirty="0"/>
              </a:p>
              <a:p>
                <a:pPr algn="ctr"/>
                <a:r>
                  <a:rPr lang="de-CH" b="0" dirty="0"/>
                  <a:t>Y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1,3,5</m:t>
                            </m:r>
                          </m:e>
                        </m:d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3,4,6</m:t>
                            </m:r>
                          </m:e>
                        </m:d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2,4,6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CH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1,3,5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2,4,6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8E347C-42AA-4BEF-AF25-9633FA03A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11" y="2971800"/>
                <a:ext cx="4652968" cy="17886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810658DA-C5F6-4AC7-9C42-2BF715350538}"/>
              </a:ext>
            </a:extLst>
          </p:cNvPr>
          <p:cNvSpPr/>
          <p:nvPr/>
        </p:nvSpPr>
        <p:spPr>
          <a:xfrm>
            <a:off x="6246922" y="3047323"/>
            <a:ext cx="3440417" cy="9144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71B3D-EAD6-4684-8D46-2D8104063F02}"/>
              </a:ext>
            </a:extLst>
          </p:cNvPr>
          <p:cNvSpPr/>
          <p:nvPr/>
        </p:nvSpPr>
        <p:spPr>
          <a:xfrm>
            <a:off x="6246921" y="4097816"/>
            <a:ext cx="3440417" cy="9144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-Shape 3">
            <a:extLst>
              <a:ext uri="{FF2B5EF4-FFF2-40B4-BE49-F238E27FC236}">
                <a16:creationId xmlns:a16="http://schemas.microsoft.com/office/drawing/2014/main" id="{9AB631AF-147F-4B0E-8F43-56C73740DB2C}"/>
              </a:ext>
            </a:extLst>
          </p:cNvPr>
          <p:cNvSpPr/>
          <p:nvPr/>
        </p:nvSpPr>
        <p:spPr>
          <a:xfrm rot="5400000">
            <a:off x="6472915" y="3038943"/>
            <a:ext cx="1749578" cy="1995680"/>
          </a:xfrm>
          <a:prstGeom prst="corner">
            <a:avLst>
              <a:gd name="adj1" fmla="val 50000"/>
              <a:gd name="adj2" fmla="val 49296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357F9686-3458-48CF-B643-B92AD5D48884}"/>
              </a:ext>
            </a:extLst>
          </p:cNvPr>
          <p:cNvSpPr/>
          <p:nvPr/>
        </p:nvSpPr>
        <p:spPr>
          <a:xfrm>
            <a:off x="7555159" y="3245565"/>
            <a:ext cx="1888644" cy="1683079"/>
          </a:xfrm>
          <a:prstGeom prst="corner">
            <a:avLst>
              <a:gd name="adj1" fmla="val 50000"/>
              <a:gd name="adj2" fmla="val 5017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125A-3CA6-42E9-85A3-07D32480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NP-completness of HOV3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A9CBBA-0331-427E-ABF4-6E01A3B069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𝐻𝑂𝑉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3 </m:t>
                    </m:r>
                    <m:groupChr>
                      <m:groupChrPr>
                        <m:chr m:val="⇔"/>
                        <m:vertJc m:val="bot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𝐸𝑥𝑎𝑐𝑡</m:t>
                    </m:r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𝑐𝑜𝑣𝑒𝑟</m:t>
                    </m:r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 3−</m:t>
                    </m:r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𝑆𝑒𝑡</m:t>
                    </m:r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A9CBBA-0331-427E-ABF4-6E01A3B069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Badge 1 with solid fill">
            <a:extLst>
              <a:ext uri="{FF2B5EF4-FFF2-40B4-BE49-F238E27FC236}">
                <a16:creationId xmlns:a16="http://schemas.microsoft.com/office/drawing/2014/main" id="{D917EF98-E690-4B12-B98F-D999AC6E0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6923" y="3099248"/>
            <a:ext cx="914400" cy="914400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BE005DE9-D436-4E93-8748-BFAEDAA4B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3088" y="4097816"/>
            <a:ext cx="914400" cy="914400"/>
          </a:xfrm>
          <a:prstGeom prst="rect">
            <a:avLst/>
          </a:prstGeom>
        </p:spPr>
      </p:pic>
      <p:pic>
        <p:nvPicPr>
          <p:cNvPr id="17" name="Graphic 16" descr="Badge 3 with solid fill">
            <a:extLst>
              <a:ext uri="{FF2B5EF4-FFF2-40B4-BE49-F238E27FC236}">
                <a16:creationId xmlns:a16="http://schemas.microsoft.com/office/drawing/2014/main" id="{EA897959-A21F-42D8-B686-9FC4824A4D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1145" y="3047323"/>
            <a:ext cx="914400" cy="914400"/>
          </a:xfrm>
          <a:prstGeom prst="rect">
            <a:avLst/>
          </a:prstGeom>
        </p:spPr>
      </p:pic>
      <p:pic>
        <p:nvPicPr>
          <p:cNvPr id="19" name="Graphic 18" descr="Badge 4 with solid fill">
            <a:extLst>
              <a:ext uri="{FF2B5EF4-FFF2-40B4-BE49-F238E27FC236}">
                <a16:creationId xmlns:a16="http://schemas.microsoft.com/office/drawing/2014/main" id="{3AB06AC5-6A28-4D62-A6A9-DF0A2C65BD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1145" y="4117181"/>
            <a:ext cx="914400" cy="914400"/>
          </a:xfrm>
          <a:prstGeom prst="rect">
            <a:avLst/>
          </a:prstGeom>
        </p:spPr>
      </p:pic>
      <p:pic>
        <p:nvPicPr>
          <p:cNvPr id="21" name="Graphic 20" descr="Badge 5 with solid fill">
            <a:extLst>
              <a:ext uri="{FF2B5EF4-FFF2-40B4-BE49-F238E27FC236}">
                <a16:creationId xmlns:a16="http://schemas.microsoft.com/office/drawing/2014/main" id="{650BE789-F992-421A-8352-0FECB8B59C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57872" y="3048479"/>
            <a:ext cx="914400" cy="914400"/>
          </a:xfrm>
          <a:prstGeom prst="rect">
            <a:avLst/>
          </a:prstGeom>
        </p:spPr>
      </p:pic>
      <p:pic>
        <p:nvPicPr>
          <p:cNvPr id="23" name="Graphic 22" descr="Badge 6 with solid fill">
            <a:extLst>
              <a:ext uri="{FF2B5EF4-FFF2-40B4-BE49-F238E27FC236}">
                <a16:creationId xmlns:a16="http://schemas.microsoft.com/office/drawing/2014/main" id="{650CC1C1-17F5-4778-AC54-6F3F3AFA69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57872" y="4097816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8E347C-42AA-4BEF-AF25-9633FA03A749}"/>
                  </a:ext>
                </a:extLst>
              </p:cNvPr>
              <p:cNvSpPr txBox="1"/>
              <p:nvPr/>
            </p:nvSpPr>
            <p:spPr>
              <a:xfrm>
                <a:off x="834911" y="2971800"/>
                <a:ext cx="4652968" cy="18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1,2,3,4,5,6</m:t>
                          </m:r>
                        </m:e>
                      </m:d>
                      <m:r>
                        <a:rPr lang="de-CH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r>
                  <a:rPr lang="de-CH" b="0" dirty="0"/>
                  <a:t>Y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1,3,5</m:t>
                            </m:r>
                          </m:e>
                        </m:d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2,5,6</m:t>
                            </m:r>
                          </m:e>
                        </m:d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2,4,6</m:t>
                            </m:r>
                          </m:e>
                        </m:d>
                      </m:e>
                    </m:d>
                    <m:r>
                      <a:rPr lang="de-CH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CH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1,3,5</m:t>
                              </m:r>
                            </m:e>
                          </m:d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2,4,6</m:t>
                              </m:r>
                            </m:e>
                          </m:d>
                        </m:e>
                      </m:d>
                      <m:r>
                        <a:rPr lang="de-CH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8E347C-42AA-4BEF-AF25-9633FA03A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11" y="2971800"/>
                <a:ext cx="4652968" cy="18229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810658DA-C5F6-4AC7-9C42-2BF715350538}"/>
              </a:ext>
            </a:extLst>
          </p:cNvPr>
          <p:cNvSpPr/>
          <p:nvPr/>
        </p:nvSpPr>
        <p:spPr>
          <a:xfrm>
            <a:off x="6246922" y="3047323"/>
            <a:ext cx="3440417" cy="9144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71B3D-EAD6-4684-8D46-2D8104063F02}"/>
              </a:ext>
            </a:extLst>
          </p:cNvPr>
          <p:cNvSpPr/>
          <p:nvPr/>
        </p:nvSpPr>
        <p:spPr>
          <a:xfrm>
            <a:off x="6246921" y="4097816"/>
            <a:ext cx="3440417" cy="9144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6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728D-02F2-4034-A69E-3ADF7598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500062"/>
            <a:ext cx="10515600" cy="1325563"/>
          </a:xfrm>
        </p:spPr>
        <p:txBody>
          <a:bodyPr/>
          <a:lstStyle/>
          <a:p>
            <a:r>
              <a:rPr lang="de-CH" dirty="0"/>
              <a:t>HOV3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31A8E-6A22-44E1-BF9B-D444647F0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de-CH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≔{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 , </m:t>
                      </m:r>
                      <m:d>
                        <m:dPr>
                          <m:begChr m:val="|"/>
                          <m:endChr m:val="|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=3 , </m:t>
                      </m:r>
                      <m:nary>
                        <m:naryPr>
                          <m:chr m:val="⋂"/>
                          <m:supHide m:val="on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 ≠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nary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		            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⊑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		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CH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That minimizes a cost function:	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de-CH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31A8E-6A22-44E1-BF9B-D444647F0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23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1A9F-4FE6-4556-91BB-43822D4F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Cost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CA61A-21FD-4B4E-831B-E0A60069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CH" dirty="0"/>
                  <a:t>The global sum of the kilometers traveled in each ridesharing group</a:t>
                </a:r>
              </a:p>
              <a:p>
                <a:pPr marL="0" indent="0">
                  <a:buNone/>
                </a:pPr>
                <a:endParaRPr lang="de-CH" dirty="0"/>
              </a:p>
              <a:p>
                <a:pPr marL="0" indent="0">
                  <a:buNone/>
                </a:pPr>
                <a:r>
                  <a:rPr lang="de-CH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𝑝𝑒𝑟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𝑔𝑟𝑜𝑢𝑝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e-CH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𝑇𝑆𝑃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CH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endParaRPr lang="de-CH" dirty="0"/>
              </a:p>
              <a:p>
                <a:pPr marL="0" indent="0">
                  <a:buNone/>
                </a:pPr>
                <a:endParaRPr lang="de-CH" dirty="0"/>
              </a:p>
              <a:p>
                <a:pPr marL="0" indent="0">
                  <a:buNone/>
                </a:pPr>
                <a:r>
                  <a:rPr lang="de-CH" dirty="0"/>
                  <a:t>	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𝑔𝑙𝑜𝑏𝑎𝑙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de-CH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 ∈ 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CA61A-21FD-4B4E-831B-E0A60069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9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9589-CFB9-4D18-A07C-5E8B6A3E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What can we do from here ? </a:t>
            </a:r>
            <a:endParaRPr lang="en-GB" dirty="0"/>
          </a:p>
        </p:txBody>
      </p:sp>
      <p:pic>
        <p:nvPicPr>
          <p:cNvPr id="5" name="Content Placeholder 4" descr="Head with gears with solid fill">
            <a:extLst>
              <a:ext uri="{FF2B5EF4-FFF2-40B4-BE49-F238E27FC236}">
                <a16:creationId xmlns:a16="http://schemas.microsoft.com/office/drawing/2014/main" id="{48B05C00-6DE1-4882-8E8E-D6009BAFA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6494" y="2302191"/>
            <a:ext cx="3463598" cy="3463598"/>
          </a:xfrm>
        </p:spPr>
      </p:pic>
    </p:spTree>
    <p:extLst>
      <p:ext uri="{BB962C8B-B14F-4D97-AF65-F5344CB8AC3E}">
        <p14:creationId xmlns:p14="http://schemas.microsoft.com/office/powerpoint/2010/main" val="1482399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9589-CFB9-4D18-A07C-5E8B6A3E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What can we do from here ? 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D7AF3D-82C6-41FD-93DB-00E9F8BB8170}"/>
              </a:ext>
            </a:extLst>
          </p:cNvPr>
          <p:cNvSpPr/>
          <p:nvPr/>
        </p:nvSpPr>
        <p:spPr>
          <a:xfrm>
            <a:off x="838200" y="2981544"/>
            <a:ext cx="2822713" cy="127883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Original Problem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NP-complet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1D7F951-6D4B-46A0-AB8B-60DA8A74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182" y="4664216"/>
            <a:ext cx="2710070" cy="127883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de-CH" dirty="0">
                <a:solidFill>
                  <a:schemeClr val="tx1"/>
                </a:solidFill>
              </a:rPr>
              <a:t>Relax the Problem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C4A2130-85A1-49DF-9953-F743E700174F}"/>
              </a:ext>
            </a:extLst>
          </p:cNvPr>
          <p:cNvSpPr txBox="1">
            <a:spLocks/>
          </p:cNvSpPr>
          <p:nvPr/>
        </p:nvSpPr>
        <p:spPr>
          <a:xfrm>
            <a:off x="4810539" y="1539738"/>
            <a:ext cx="2822713" cy="127883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CH" dirty="0">
                <a:solidFill>
                  <a:schemeClr val="tx1"/>
                </a:solidFill>
              </a:rPr>
              <a:t>Find an approximation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7C8BAB1-C70B-48B9-BB11-1633973B090B}"/>
              </a:ext>
            </a:extLst>
          </p:cNvPr>
          <p:cNvSpPr/>
          <p:nvPr/>
        </p:nvSpPr>
        <p:spPr>
          <a:xfrm rot="20241496">
            <a:off x="3859694" y="2666040"/>
            <a:ext cx="477078" cy="232638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20D0E91-5947-4462-BB50-0E533884B952}"/>
              </a:ext>
            </a:extLst>
          </p:cNvPr>
          <p:cNvSpPr/>
          <p:nvPr/>
        </p:nvSpPr>
        <p:spPr>
          <a:xfrm rot="1930092">
            <a:off x="3858608" y="4322435"/>
            <a:ext cx="477078" cy="232638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CADAB67D-0417-4906-8101-A921EE9E9058}"/>
              </a:ext>
            </a:extLst>
          </p:cNvPr>
          <p:cNvSpPr/>
          <p:nvPr/>
        </p:nvSpPr>
        <p:spPr>
          <a:xfrm rot="5400000">
            <a:off x="5613818" y="3606984"/>
            <a:ext cx="1216152" cy="268821"/>
          </a:xfrm>
          <a:prstGeom prst="left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4" grpId="0" animBg="1"/>
      <p:bldP spid="15" grpId="0" animBg="1"/>
      <p:bldP spid="16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1C2E-B440-4C0C-9AAB-B556EACC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HOV3-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9D8383-D8CA-40EF-ABC1-ADEA6559B3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≔{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 , </m:t>
                      </m:r>
                      <m:d>
                        <m:dPr>
                          <m:begChr m:val="|"/>
                          <m:endChr m:val="|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de-CH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3 , </m:t>
                      </m:r>
                      <m:nary>
                        <m:naryPr>
                          <m:chr m:val="⋂"/>
                          <m:supHide m:val="on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 ≠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nary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		            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⊑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		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CH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		  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de-CH" b="0" i="1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9D8383-D8CA-40EF-ABC1-ADEA6559B3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3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1054A-0DA3-44A1-BBE5-0BD208EB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tree, scene, way&#10;&#10;Description automatically generated">
            <a:extLst>
              <a:ext uri="{FF2B5EF4-FFF2-40B4-BE49-F238E27FC236}">
                <a16:creationId xmlns:a16="http://schemas.microsoft.com/office/drawing/2014/main" id="{C7D995AE-0121-4930-A18D-D144B5E40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4459" cy="6856168"/>
          </a:xfrm>
        </p:spPr>
      </p:pic>
    </p:spTree>
    <p:extLst>
      <p:ext uri="{BB962C8B-B14F-4D97-AF65-F5344CB8AC3E}">
        <p14:creationId xmlns:p14="http://schemas.microsoft.com/office/powerpoint/2010/main" val="2694193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53AD-F166-4FCB-BF50-94DD4BF0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HOV3- asumptions</a:t>
            </a:r>
            <a:endParaRPr lang="en-GB" dirty="0"/>
          </a:p>
        </p:txBody>
      </p:sp>
      <p:pic>
        <p:nvPicPr>
          <p:cNvPr id="4" name="Content Placeholder 4" descr="Car with solid fill">
            <a:extLst>
              <a:ext uri="{FF2B5EF4-FFF2-40B4-BE49-F238E27FC236}">
                <a16:creationId xmlns:a16="http://schemas.microsoft.com/office/drawing/2014/main" id="{2A448889-5CF2-4304-9C9F-645ABED25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8067" y="2757592"/>
            <a:ext cx="1128607" cy="1128607"/>
          </a:xfrm>
          <a:prstGeom prst="rect">
            <a:avLst/>
          </a:prstGeom>
        </p:spPr>
      </p:pic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70525327-8507-45DE-89BA-BAB52729C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1592" y="1998118"/>
            <a:ext cx="802783" cy="802783"/>
          </a:xfrm>
          <a:prstGeom prst="rect">
            <a:avLst/>
          </a:prstGeom>
        </p:spPr>
      </p:pic>
      <p:pic>
        <p:nvPicPr>
          <p:cNvPr id="6" name="Content Placeholder 4" descr="Car with solid fill">
            <a:extLst>
              <a:ext uri="{FF2B5EF4-FFF2-40B4-BE49-F238E27FC236}">
                <a16:creationId xmlns:a16="http://schemas.microsoft.com/office/drawing/2014/main" id="{3E472771-EAD7-40D9-88F2-1190C4B77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8118" y="2811143"/>
            <a:ext cx="1021504" cy="1021504"/>
          </a:xfrm>
          <a:prstGeom prst="rect">
            <a:avLst/>
          </a:prstGeom>
        </p:spPr>
      </p:pic>
      <p:pic>
        <p:nvPicPr>
          <p:cNvPr id="7" name="Content Placeholder 4" descr="Car with solid fill">
            <a:extLst>
              <a:ext uri="{FF2B5EF4-FFF2-40B4-BE49-F238E27FC236}">
                <a16:creationId xmlns:a16="http://schemas.microsoft.com/office/drawing/2014/main" id="{088E50DC-5484-4603-BF97-747422C7F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1862" y="2704040"/>
            <a:ext cx="1128607" cy="1128607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4D39F3A1-9743-4EA2-9B87-6AEB16236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0470" y="2008360"/>
            <a:ext cx="802783" cy="802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028283-11E4-42A5-A208-380029119C87}"/>
              </a:ext>
            </a:extLst>
          </p:cNvPr>
          <p:cNvSpPr txBox="1"/>
          <p:nvPr/>
        </p:nvSpPr>
        <p:spPr>
          <a:xfrm>
            <a:off x="1109733" y="4237914"/>
            <a:ext cx="94550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de-CH" sz="2400" dirty="0">
                <a:solidFill>
                  <a:srgbClr val="FF0000"/>
                </a:solidFill>
              </a:rPr>
              <a:t>Every participant has a car and can be the driver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de-CH" sz="2400" dirty="0">
                <a:solidFill>
                  <a:srgbClr val="FF0000"/>
                </a:solidFill>
              </a:rPr>
              <a:t>All participants have atleast 3 spaces in the car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de-CH" sz="2400" dirty="0">
                <a:solidFill>
                  <a:srgbClr val="FF0000"/>
                </a:solidFill>
              </a:rPr>
              <a:t>Single destination and single time window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de-CH" sz="2400" dirty="0">
                <a:solidFill>
                  <a:srgbClr val="FF0000"/>
                </a:solidFill>
              </a:rPr>
              <a:t>Static  -&gt; no time overhead for pickup</a:t>
            </a:r>
          </a:p>
          <a:p>
            <a:pPr algn="ctr"/>
            <a:endParaRPr lang="de-CH" sz="2400" dirty="0">
              <a:solidFill>
                <a:srgbClr val="FF0000"/>
              </a:solidFill>
            </a:endParaRPr>
          </a:p>
          <a:p>
            <a:pPr algn="ctr"/>
            <a:endParaRPr lang="en-GB" dirty="0"/>
          </a:p>
        </p:txBody>
      </p:sp>
      <p:pic>
        <p:nvPicPr>
          <p:cNvPr id="11" name="Graphic 10" descr="Woman with solid fill">
            <a:extLst>
              <a:ext uri="{FF2B5EF4-FFF2-40B4-BE49-F238E27FC236}">
                <a16:creationId xmlns:a16="http://schemas.microsoft.com/office/drawing/2014/main" id="{31FADFA0-2F26-4ABE-AE7C-76752B6960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6727" y="1998118"/>
            <a:ext cx="802783" cy="8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5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2B70-7B5C-44FA-8E66-0C94B17E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Local Search (approximativ solution)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D61C28-C35F-4A41-96C7-0FC0B5747A50}"/>
              </a:ext>
            </a:extLst>
          </p:cNvPr>
          <p:cNvSpPr/>
          <p:nvPr/>
        </p:nvSpPr>
        <p:spPr>
          <a:xfrm>
            <a:off x="565461" y="2907266"/>
            <a:ext cx="2822713" cy="127883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Solution 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6F900E-50AA-42B8-A29C-53621BD3BFB3}"/>
              </a:ext>
            </a:extLst>
          </p:cNvPr>
          <p:cNvSpPr/>
          <p:nvPr/>
        </p:nvSpPr>
        <p:spPr>
          <a:xfrm>
            <a:off x="4568684" y="4786581"/>
            <a:ext cx="2822713" cy="127883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Solution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84921B-5C8E-4AB1-B91A-9399EB22C694}"/>
              </a:ext>
            </a:extLst>
          </p:cNvPr>
          <p:cNvSpPr/>
          <p:nvPr/>
        </p:nvSpPr>
        <p:spPr>
          <a:xfrm>
            <a:off x="4568683" y="3452207"/>
            <a:ext cx="2822713" cy="127883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Solution 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BAA663-90BF-4B37-BFCF-075273408D4A}"/>
              </a:ext>
            </a:extLst>
          </p:cNvPr>
          <p:cNvSpPr/>
          <p:nvPr/>
        </p:nvSpPr>
        <p:spPr>
          <a:xfrm>
            <a:off x="4568686" y="2079148"/>
            <a:ext cx="2822713" cy="127883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Solution 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E2B62DE-210B-4A7B-876B-7A90B8F71603}"/>
              </a:ext>
            </a:extLst>
          </p:cNvPr>
          <p:cNvSpPr/>
          <p:nvPr/>
        </p:nvSpPr>
        <p:spPr>
          <a:xfrm rot="21084741">
            <a:off x="3515444" y="2919711"/>
            <a:ext cx="421856" cy="228143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C1E5859-3CDD-453C-AACF-0643BDFE8138}"/>
              </a:ext>
            </a:extLst>
          </p:cNvPr>
          <p:cNvSpPr/>
          <p:nvPr/>
        </p:nvSpPr>
        <p:spPr>
          <a:xfrm>
            <a:off x="3514516" y="3769078"/>
            <a:ext cx="477078" cy="232638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99EFCA5-E00D-430A-B29B-2DCF4CD4ABC6}"/>
              </a:ext>
            </a:extLst>
          </p:cNvPr>
          <p:cNvSpPr/>
          <p:nvPr/>
        </p:nvSpPr>
        <p:spPr>
          <a:xfrm rot="2188490">
            <a:off x="3454100" y="4422824"/>
            <a:ext cx="477078" cy="232638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8B3576-7D65-4960-83FA-D1D31EF20EA2}"/>
              </a:ext>
            </a:extLst>
          </p:cNvPr>
          <p:cNvSpPr/>
          <p:nvPr/>
        </p:nvSpPr>
        <p:spPr>
          <a:xfrm>
            <a:off x="4117936" y="1690688"/>
            <a:ext cx="3760481" cy="485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DFFAD-58CE-4808-AC65-2C49FA1C58A6}"/>
              </a:ext>
            </a:extLst>
          </p:cNvPr>
          <p:cNvSpPr txBox="1"/>
          <p:nvPr/>
        </p:nvSpPr>
        <p:spPr>
          <a:xfrm>
            <a:off x="7878417" y="2072234"/>
            <a:ext cx="322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reachable by some change to solution 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080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FB6-D0C3-4651-97D3-2AA372ED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Local Search (approximativ solution)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C2AC-0374-4327-8391-09CE719E4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Next Solution</a:t>
            </a:r>
          </a:p>
          <a:p>
            <a:pPr lvl="1"/>
            <a:r>
              <a:rPr lang="de-CH" dirty="0"/>
              <a:t>Hill climb</a:t>
            </a:r>
          </a:p>
          <a:p>
            <a:pPr lvl="1"/>
            <a:r>
              <a:rPr lang="de-CH" dirty="0"/>
              <a:t>Simulated annealing</a:t>
            </a:r>
          </a:p>
          <a:p>
            <a:pPr lvl="1"/>
            <a:r>
              <a:rPr lang="de-CH" dirty="0"/>
              <a:t>Full search </a:t>
            </a:r>
          </a:p>
          <a:p>
            <a:pPr lvl="1"/>
            <a:r>
              <a:rPr lang="de-CH" dirty="0"/>
              <a:t>Random</a:t>
            </a:r>
          </a:p>
          <a:p>
            <a:r>
              <a:rPr lang="de-CH" dirty="0"/>
              <a:t>Stopping</a:t>
            </a:r>
          </a:p>
          <a:p>
            <a:pPr lvl="1"/>
            <a:r>
              <a:rPr lang="de-CH" dirty="0"/>
              <a:t>Time runs out</a:t>
            </a:r>
          </a:p>
          <a:p>
            <a:pPr lvl="1"/>
            <a:r>
              <a:rPr lang="de-CH" dirty="0"/>
              <a:t>Nearing lower bound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036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A37A8-100F-4A4D-831F-C6CDC823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94" y="232097"/>
            <a:ext cx="10515600" cy="1325563"/>
          </a:xfrm>
        </p:spPr>
        <p:txBody>
          <a:bodyPr/>
          <a:lstStyle/>
          <a:p>
            <a:r>
              <a:rPr lang="de-CH" dirty="0"/>
              <a:t>Local search (approximativ solution)</a:t>
            </a:r>
            <a:endParaRPr lang="en-GB" dirty="0"/>
          </a:p>
        </p:txBody>
      </p:sp>
      <p:pic>
        <p:nvPicPr>
          <p:cNvPr id="4" name="Graphic 3" descr="Woman with solid fill">
            <a:extLst>
              <a:ext uri="{FF2B5EF4-FFF2-40B4-BE49-F238E27FC236}">
                <a16:creationId xmlns:a16="http://schemas.microsoft.com/office/drawing/2014/main" id="{1BFE07DC-564B-4E8B-9452-0431ABEE7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0403" y="5422992"/>
            <a:ext cx="802783" cy="802783"/>
          </a:xfrm>
          <a:prstGeom prst="rect">
            <a:avLst/>
          </a:prstGeom>
        </p:spPr>
      </p:pic>
      <p:pic>
        <p:nvPicPr>
          <p:cNvPr id="6" name="Graphic 5" descr="Woman with solid fill">
            <a:extLst>
              <a:ext uri="{FF2B5EF4-FFF2-40B4-BE49-F238E27FC236}">
                <a16:creationId xmlns:a16="http://schemas.microsoft.com/office/drawing/2014/main" id="{BCBD730B-40D3-4229-9E72-99E65AF41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4762" y="3973064"/>
            <a:ext cx="802783" cy="802783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36D0BD00-CB43-403F-BB61-17005FAA3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6692" y="3877788"/>
            <a:ext cx="802783" cy="802783"/>
          </a:xfrm>
          <a:prstGeom prst="rect">
            <a:avLst/>
          </a:prstGeom>
        </p:spPr>
      </p:pic>
      <p:pic>
        <p:nvPicPr>
          <p:cNvPr id="8" name="Graphic 7" descr="Woman with solid fill">
            <a:extLst>
              <a:ext uri="{FF2B5EF4-FFF2-40B4-BE49-F238E27FC236}">
                <a16:creationId xmlns:a16="http://schemas.microsoft.com/office/drawing/2014/main" id="{3473F1B2-FF98-4898-A40B-18B4BD3BE2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7579" y="5378622"/>
            <a:ext cx="802783" cy="802783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8317D8AE-844B-47F3-BC17-977BEF13C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83502" y="4031773"/>
            <a:ext cx="802783" cy="802783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1346B26-C9E9-417A-B0AE-6115633134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4399" y="4575839"/>
            <a:ext cx="802783" cy="802783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85AE5D91-CF96-4660-A0B4-8BC4E9AEF3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44097" y="4031774"/>
            <a:ext cx="802783" cy="802783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CB8DE356-5995-4E61-B83F-70D2E2EFEC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54385" y="5542492"/>
            <a:ext cx="802783" cy="727653"/>
          </a:xfrm>
          <a:prstGeom prst="rect">
            <a:avLst/>
          </a:prstGeom>
        </p:spPr>
      </p:pic>
      <p:pic>
        <p:nvPicPr>
          <p:cNvPr id="14" name="Graphic 13" descr="Woman with solid fill">
            <a:extLst>
              <a:ext uri="{FF2B5EF4-FFF2-40B4-BE49-F238E27FC236}">
                <a16:creationId xmlns:a16="http://schemas.microsoft.com/office/drawing/2014/main" id="{89A17510-7979-4F1C-91B9-9FEE3CA316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57589" y="4366164"/>
            <a:ext cx="802783" cy="802783"/>
          </a:xfrm>
          <a:prstGeom prst="rect">
            <a:avLst/>
          </a:prstGeom>
        </p:spPr>
      </p:pic>
      <p:pic>
        <p:nvPicPr>
          <p:cNvPr id="16" name="Graphic 15" descr="Arrow Right with solid fill">
            <a:extLst>
              <a:ext uri="{FF2B5EF4-FFF2-40B4-BE49-F238E27FC236}">
                <a16:creationId xmlns:a16="http://schemas.microsoft.com/office/drawing/2014/main" id="{598497F9-DB38-4B62-9C16-F781402002C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7813115">
            <a:off x="3013390" y="2869116"/>
            <a:ext cx="914400" cy="914400"/>
          </a:xfrm>
          <a:prstGeom prst="rect">
            <a:avLst/>
          </a:prstGeom>
        </p:spPr>
      </p:pic>
      <p:pic>
        <p:nvPicPr>
          <p:cNvPr id="17" name="Graphic 16" descr="Arrow Right with solid fill">
            <a:extLst>
              <a:ext uri="{FF2B5EF4-FFF2-40B4-BE49-F238E27FC236}">
                <a16:creationId xmlns:a16="http://schemas.microsoft.com/office/drawing/2014/main" id="{9215AF20-231E-4DFC-BEB0-9A5BF931548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3156326">
            <a:off x="6754373" y="2867702"/>
            <a:ext cx="914400" cy="914400"/>
          </a:xfrm>
          <a:prstGeom prst="rect">
            <a:avLst/>
          </a:prstGeom>
        </p:spPr>
      </p:pic>
      <p:pic>
        <p:nvPicPr>
          <p:cNvPr id="18" name="Graphic 17" descr="Woman with solid fill">
            <a:extLst>
              <a:ext uri="{FF2B5EF4-FFF2-40B4-BE49-F238E27FC236}">
                <a16:creationId xmlns:a16="http://schemas.microsoft.com/office/drawing/2014/main" id="{65A82979-5092-4ABB-9224-0CED9A1A5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1055" y="1500110"/>
            <a:ext cx="802783" cy="802783"/>
          </a:xfrm>
          <a:prstGeom prst="rect">
            <a:avLst/>
          </a:prstGeom>
        </p:spPr>
      </p:pic>
      <p:pic>
        <p:nvPicPr>
          <p:cNvPr id="19" name="Graphic 18" descr="Woman with solid fill">
            <a:extLst>
              <a:ext uri="{FF2B5EF4-FFF2-40B4-BE49-F238E27FC236}">
                <a16:creationId xmlns:a16="http://schemas.microsoft.com/office/drawing/2014/main" id="{027E31D2-7A56-458E-B6E1-FA9ACB3DD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4118" y="1727650"/>
            <a:ext cx="802783" cy="802783"/>
          </a:xfrm>
          <a:prstGeom prst="rect">
            <a:avLst/>
          </a:prstGeom>
        </p:spPr>
      </p:pic>
      <p:pic>
        <p:nvPicPr>
          <p:cNvPr id="20" name="Graphic 19" descr="Woman with solid fill">
            <a:extLst>
              <a:ext uri="{FF2B5EF4-FFF2-40B4-BE49-F238E27FC236}">
                <a16:creationId xmlns:a16="http://schemas.microsoft.com/office/drawing/2014/main" id="{2C1ECA7D-18CA-47F4-AC66-A813B1378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1055" y="2796387"/>
            <a:ext cx="802783" cy="802783"/>
          </a:xfrm>
          <a:prstGeom prst="rect">
            <a:avLst/>
          </a:prstGeom>
        </p:spPr>
      </p:pic>
      <p:pic>
        <p:nvPicPr>
          <p:cNvPr id="21" name="Graphic 20" descr="Woman with solid fill">
            <a:extLst>
              <a:ext uri="{FF2B5EF4-FFF2-40B4-BE49-F238E27FC236}">
                <a16:creationId xmlns:a16="http://schemas.microsoft.com/office/drawing/2014/main" id="{070ED321-2F78-4DFF-8EF6-43FD4FB992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51691" y="2855601"/>
            <a:ext cx="802783" cy="802783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6C588044-CF8D-407B-8841-D1CE9058D4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92259" y="1772754"/>
            <a:ext cx="802783" cy="802783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6A9C9B42-DA28-44FB-8B38-0E169061C2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48511" y="2052818"/>
            <a:ext cx="802783" cy="802783"/>
          </a:xfrm>
          <a:prstGeom prst="rect">
            <a:avLst/>
          </a:prstGeom>
        </p:spPr>
      </p:pic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F4D7E142-7BC0-4465-9A4E-6BE82DB096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3425" y="1901502"/>
            <a:ext cx="802783" cy="802783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83D9DFB0-28DE-4DBC-8F16-C805D7FA94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94211" y="3054941"/>
            <a:ext cx="802783" cy="727653"/>
          </a:xfrm>
          <a:prstGeom prst="rect">
            <a:avLst/>
          </a:prstGeom>
        </p:spPr>
      </p:pic>
      <p:pic>
        <p:nvPicPr>
          <p:cNvPr id="27" name="Graphic 26" descr="Woman with solid fill">
            <a:extLst>
              <a:ext uri="{FF2B5EF4-FFF2-40B4-BE49-F238E27FC236}">
                <a16:creationId xmlns:a16="http://schemas.microsoft.com/office/drawing/2014/main" id="{17E77D16-F8E8-4D94-94C5-50CD56A2D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3561" y="3870215"/>
            <a:ext cx="802783" cy="802783"/>
          </a:xfrm>
          <a:prstGeom prst="rect">
            <a:avLst/>
          </a:prstGeom>
        </p:spPr>
      </p:pic>
      <p:pic>
        <p:nvPicPr>
          <p:cNvPr id="28" name="Graphic 27" descr="Woman with solid fill">
            <a:extLst>
              <a:ext uri="{FF2B5EF4-FFF2-40B4-BE49-F238E27FC236}">
                <a16:creationId xmlns:a16="http://schemas.microsoft.com/office/drawing/2014/main" id="{4F3CC255-72FB-4842-B9E0-790F5F50F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1062" y="3633033"/>
            <a:ext cx="802783" cy="802783"/>
          </a:xfrm>
          <a:prstGeom prst="rect">
            <a:avLst/>
          </a:prstGeom>
        </p:spPr>
      </p:pic>
      <p:pic>
        <p:nvPicPr>
          <p:cNvPr id="29" name="Graphic 28" descr="Woman with solid fill">
            <a:extLst>
              <a:ext uri="{FF2B5EF4-FFF2-40B4-BE49-F238E27FC236}">
                <a16:creationId xmlns:a16="http://schemas.microsoft.com/office/drawing/2014/main" id="{BD873C1F-B7F8-40F9-B4B8-8F86F8A62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9143" y="4762312"/>
            <a:ext cx="802783" cy="802783"/>
          </a:xfrm>
          <a:prstGeom prst="rect">
            <a:avLst/>
          </a:prstGeom>
        </p:spPr>
      </p:pic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7F973985-F6E7-4A5B-98DF-E11991E68A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1431" y="4918520"/>
            <a:ext cx="802783" cy="802783"/>
          </a:xfrm>
          <a:prstGeom prst="rect">
            <a:avLst/>
          </a:prstGeom>
        </p:spPr>
      </p:pic>
      <p:pic>
        <p:nvPicPr>
          <p:cNvPr id="31" name="Graphic 30" descr="Man with solid fill">
            <a:extLst>
              <a:ext uri="{FF2B5EF4-FFF2-40B4-BE49-F238E27FC236}">
                <a16:creationId xmlns:a16="http://schemas.microsoft.com/office/drawing/2014/main" id="{055016A1-F019-457A-BABD-302E28F9BC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30873" y="4316433"/>
            <a:ext cx="802783" cy="802783"/>
          </a:xfrm>
          <a:prstGeom prst="rect">
            <a:avLst/>
          </a:prstGeom>
        </p:spPr>
      </p:pic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C9040467-C419-42DD-9A91-914434C47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33467" y="4041077"/>
            <a:ext cx="802783" cy="802783"/>
          </a:xfrm>
          <a:prstGeom prst="rect">
            <a:avLst/>
          </a:prstGeom>
        </p:spPr>
      </p:pic>
      <p:pic>
        <p:nvPicPr>
          <p:cNvPr id="33" name="Graphic 32" descr="Man with solid fill">
            <a:extLst>
              <a:ext uri="{FF2B5EF4-FFF2-40B4-BE49-F238E27FC236}">
                <a16:creationId xmlns:a16="http://schemas.microsoft.com/office/drawing/2014/main" id="{53941237-BB78-48DD-AABC-5D62B93468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43613" y="3796281"/>
            <a:ext cx="802783" cy="802783"/>
          </a:xfrm>
          <a:prstGeom prst="rect">
            <a:avLst/>
          </a:prstGeom>
        </p:spPr>
      </p:pic>
      <p:pic>
        <p:nvPicPr>
          <p:cNvPr id="34" name="Graphic 33" descr="Man with solid fill">
            <a:extLst>
              <a:ext uri="{FF2B5EF4-FFF2-40B4-BE49-F238E27FC236}">
                <a16:creationId xmlns:a16="http://schemas.microsoft.com/office/drawing/2014/main" id="{1EFC862D-B58C-4871-B1AC-6DDDB9485C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68237" y="5082390"/>
            <a:ext cx="802783" cy="7276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75578A9-E215-477F-9728-0CBA080D9182}"/>
              </a:ext>
            </a:extLst>
          </p:cNvPr>
          <p:cNvSpPr txBox="1"/>
          <p:nvPr/>
        </p:nvSpPr>
        <p:spPr>
          <a:xfrm>
            <a:off x="2693130" y="2928067"/>
            <a:ext cx="196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Swap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323500-1BF2-400B-80AC-BEE4DB896363}"/>
              </a:ext>
            </a:extLst>
          </p:cNvPr>
          <p:cNvSpPr txBox="1"/>
          <p:nvPr/>
        </p:nvSpPr>
        <p:spPr>
          <a:xfrm>
            <a:off x="7306104" y="2870275"/>
            <a:ext cx="196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Move</a:t>
            </a:r>
            <a:endParaRPr lang="en-GB" dirty="0"/>
          </a:p>
        </p:txBody>
      </p:sp>
      <p:pic>
        <p:nvPicPr>
          <p:cNvPr id="48" name="Graphic 47" descr="Arrow Right with solid fill">
            <a:extLst>
              <a:ext uri="{FF2B5EF4-FFF2-40B4-BE49-F238E27FC236}">
                <a16:creationId xmlns:a16="http://schemas.microsoft.com/office/drawing/2014/main" id="{36CD2E19-9E13-4AA3-A865-2A2FDC3A1FF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5755896">
            <a:off x="2741959" y="4733806"/>
            <a:ext cx="679137" cy="679137"/>
          </a:xfrm>
          <a:prstGeom prst="rect">
            <a:avLst/>
          </a:prstGeom>
        </p:spPr>
      </p:pic>
      <p:pic>
        <p:nvPicPr>
          <p:cNvPr id="49" name="Graphic 48" descr="Arrow Right with solid fill">
            <a:extLst>
              <a:ext uri="{FF2B5EF4-FFF2-40B4-BE49-F238E27FC236}">
                <a16:creationId xmlns:a16="http://schemas.microsoft.com/office/drawing/2014/main" id="{0141FC91-F1A6-470C-9E95-A47CF14749F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6584035">
            <a:off x="2757943" y="4647154"/>
            <a:ext cx="679137" cy="679137"/>
          </a:xfrm>
          <a:prstGeom prst="rect">
            <a:avLst/>
          </a:prstGeom>
        </p:spPr>
      </p:pic>
      <p:pic>
        <p:nvPicPr>
          <p:cNvPr id="50" name="Graphic 49" descr="Arrow Right with solid fill">
            <a:extLst>
              <a:ext uri="{FF2B5EF4-FFF2-40B4-BE49-F238E27FC236}">
                <a16:creationId xmlns:a16="http://schemas.microsoft.com/office/drawing/2014/main" id="{4F11C5BB-6736-4C2D-BBC0-460239BAFC5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9887453">
            <a:off x="7273856" y="3718256"/>
            <a:ext cx="679137" cy="67913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D086C8F-F434-4DF6-A3A8-86CB946EEC74}"/>
              </a:ext>
            </a:extLst>
          </p:cNvPr>
          <p:cNvSpPr txBox="1"/>
          <p:nvPr/>
        </p:nvSpPr>
        <p:spPr>
          <a:xfrm>
            <a:off x="3892408" y="1258648"/>
            <a:ext cx="196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Initial solution</a:t>
            </a:r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386E74-982A-462F-9BFF-B58D576E35FD}"/>
              </a:ext>
            </a:extLst>
          </p:cNvPr>
          <p:cNvSpPr txBox="1"/>
          <p:nvPr/>
        </p:nvSpPr>
        <p:spPr>
          <a:xfrm>
            <a:off x="260226" y="3559362"/>
            <a:ext cx="214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Swap neighborhood</a:t>
            </a:r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B921E6-ED36-4024-A40D-00B1F15F6D18}"/>
              </a:ext>
            </a:extLst>
          </p:cNvPr>
          <p:cNvSpPr txBox="1"/>
          <p:nvPr/>
        </p:nvSpPr>
        <p:spPr>
          <a:xfrm>
            <a:off x="9046396" y="3559362"/>
            <a:ext cx="214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Move neighborhood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  <p:bldP spid="54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4836-D3EB-485A-883B-A4ED3834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Dynamic programming (exhaustive search)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CCF6F3-6F85-4F9E-B8AA-F317CF063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97087"/>
              </p:ext>
            </p:extLst>
          </p:nvPr>
        </p:nvGraphicFramePr>
        <p:xfrm>
          <a:off x="2078383" y="2773753"/>
          <a:ext cx="812799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307935167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2359628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5416220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93183636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89497227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26994411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2869265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13275525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027928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9334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AF4228-809B-4C17-AD67-DC776FB0B93D}"/>
                  </a:ext>
                </a:extLst>
              </p:cNvPr>
              <p:cNvSpPr txBox="1"/>
              <p:nvPr/>
            </p:nvSpPr>
            <p:spPr>
              <a:xfrm>
                <a:off x="1104348" y="2728341"/>
                <a:ext cx="808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AF4228-809B-4C17-AD67-DC776FB0B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348" y="2728341"/>
                <a:ext cx="80838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7EDA65-138C-4250-B670-1BC1BA1C7B7D}"/>
                  </a:ext>
                </a:extLst>
              </p:cNvPr>
              <p:cNvSpPr txBox="1"/>
              <p:nvPr/>
            </p:nvSpPr>
            <p:spPr>
              <a:xfrm>
                <a:off x="1163982" y="1770555"/>
                <a:ext cx="904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/>
                  <a:t> (unassigned person)            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7EDA65-138C-4250-B670-1BC1BA1C7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82" y="1770555"/>
                <a:ext cx="9042400" cy="461665"/>
              </a:xfrm>
              <a:prstGeom prst="rect">
                <a:avLst/>
              </a:prstGeom>
              <a:blipFill>
                <a:blip r:embed="rId3"/>
                <a:stretch>
                  <a:fillRect l="-53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24C796-BE52-471A-97E9-42A0F3217A8C}"/>
                  </a:ext>
                </a:extLst>
              </p:cNvPr>
              <p:cNvSpPr txBox="1"/>
              <p:nvPr/>
            </p:nvSpPr>
            <p:spPr>
              <a:xfrm>
                <a:off x="5119756" y="1772473"/>
                <a:ext cx="41567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1,2,… (rideshare group number)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24C796-BE52-471A-97E9-42A0F3217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56" y="1772473"/>
                <a:ext cx="4156766" cy="830997"/>
              </a:xfrm>
              <a:prstGeom prst="rect">
                <a:avLst/>
              </a:prstGeom>
              <a:blipFill>
                <a:blip r:embed="rId4"/>
                <a:stretch>
                  <a:fillRect l="-2346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FB8D5F7-C0D8-451B-9650-1211F07A68F8}"/>
              </a:ext>
            </a:extLst>
          </p:cNvPr>
          <p:cNvSpPr txBox="1"/>
          <p:nvPr/>
        </p:nvSpPr>
        <p:spPr>
          <a:xfrm>
            <a:off x="2078383" y="3342568"/>
            <a:ext cx="7938052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M keeps track of the assignment of people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267E86-6E23-40C2-8A06-D3729700BE3C}"/>
                  </a:ext>
                </a:extLst>
              </p:cNvPr>
              <p:cNvSpPr txBox="1"/>
              <p:nvPr/>
            </p:nvSpPr>
            <p:spPr>
              <a:xfrm>
                <a:off x="1104348" y="4320435"/>
                <a:ext cx="79380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/>
                  <a:t> </a:t>
                </a:r>
                <a14:m>
                  <m:oMath xmlns:m="http://schemas.openxmlformats.org/officeDocument/2006/math"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</a:t>
                </a:r>
                <a:r>
                  <a:rPr lang="de-CH" sz="2400" dirty="0"/>
                  <a:t>best configuration for the unassigned people in M and assignes first person to group j</a:t>
                </a:r>
              </a:p>
              <a:p>
                <a:endParaRPr lang="de-CH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267E86-6E23-40C2-8A06-D3729700B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348" y="4320435"/>
                <a:ext cx="7938052" cy="1200329"/>
              </a:xfrm>
              <a:prstGeom prst="rect">
                <a:avLst/>
              </a:prstGeom>
              <a:blipFill>
                <a:blip r:embed="rId5"/>
                <a:stretch>
                  <a:fillRect l="-1152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370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E46D-AC1A-45B7-B82A-F15F781C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Dynamic programming (exhaustive search)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F37D4C-ABA0-4064-8545-97096FACAB84}"/>
                  </a:ext>
                </a:extLst>
              </p:cNvPr>
              <p:cNvSpPr txBox="1"/>
              <p:nvPr/>
            </p:nvSpPr>
            <p:spPr>
              <a:xfrm>
                <a:off x="1762539" y="2610374"/>
                <a:ext cx="7924800" cy="18579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de-CH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de-CH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CH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e-CH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de-CH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de-CH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CH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de-CH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CH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de-CH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CH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de-CH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de-CH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de-CH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de-CH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CH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CH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de-CH" sz="2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de-CH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de-CH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de-CH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CH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de-CH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de-CH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de-CH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CH" sz="240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de-CH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r>
                                            <a:rPr lang="de-CH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CH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CH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CH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de-CH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\</m:t>
                                          </m:r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de-CH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CH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de-CH" sz="24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CH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CH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de-CH" sz="2400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</m:sSub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CH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CH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de-CH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de-CH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de-CH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de-CH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∪</m:t>
                                      </m:r>
                                      <m:r>
                                        <a:rPr lang="de-CH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de-CH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de-CH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CH" sz="240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de-CH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de-CH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de-CH" sz="24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de-CH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𝑀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de-CH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de-CH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\</m:t>
                                                </m:r>
                                                <m:d>
                                                  <m:dPr>
                                                    <m:begChr m:val="{"/>
                                                    <m:endChr m:val="}"/>
                                                    <m:ctrlPr>
                                                      <a:rPr lang="de-CH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de-CH" sz="24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e>
                                                </m:d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de-CH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mr>
                                          </m:m>
                                          <m:r>
                                            <a:rPr lang="de-CH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de-CH" sz="24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CH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CH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de-CH" sz="2400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</m:sSub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CH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CH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de-CH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de-CH" sz="24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F37D4C-ABA0-4064-8545-97096FACA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39" y="2610374"/>
                <a:ext cx="7924800" cy="18579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087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876B-815E-4D1C-AFE9-11122826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Recursion Element 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A62A1D-DA0E-4CF2-85EC-BC8FF1B609F3}"/>
                  </a:ext>
                </a:extLst>
              </p:cNvPr>
              <p:cNvSpPr txBox="1"/>
              <p:nvPr/>
            </p:nvSpPr>
            <p:spPr>
              <a:xfrm>
                <a:off x="1784294" y="1690689"/>
                <a:ext cx="7671132" cy="488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de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sub>
                      </m:sSub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                         +                      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de-CH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de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de-CH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A62A1D-DA0E-4CF2-85EC-BC8FF1B60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294" y="1690689"/>
                <a:ext cx="7671132" cy="488147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AB0A89CD-6399-4078-9F76-72670CFE3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904" y="5557205"/>
            <a:ext cx="528873" cy="52887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760D81C-0478-48D4-9897-36230B433D71}"/>
              </a:ext>
            </a:extLst>
          </p:cNvPr>
          <p:cNvSpPr/>
          <p:nvPr/>
        </p:nvSpPr>
        <p:spPr>
          <a:xfrm>
            <a:off x="2300810" y="3646145"/>
            <a:ext cx="284923" cy="298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073174D-7127-4088-8F38-97E6BB2DDA67}"/>
              </a:ext>
            </a:extLst>
          </p:cNvPr>
          <p:cNvSpPr/>
          <p:nvPr/>
        </p:nvSpPr>
        <p:spPr>
          <a:xfrm rot="18403749">
            <a:off x="1453985" y="4793049"/>
            <a:ext cx="660616" cy="137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9" name="Table 13">
            <a:extLst>
              <a:ext uri="{FF2B5EF4-FFF2-40B4-BE49-F238E27FC236}">
                <a16:creationId xmlns:a16="http://schemas.microsoft.com/office/drawing/2014/main" id="{2561B885-64C4-489D-AC5A-AEF148B7A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46762"/>
              </p:ext>
            </p:extLst>
          </p:nvPr>
        </p:nvGraphicFramePr>
        <p:xfrm>
          <a:off x="5758782" y="2492211"/>
          <a:ext cx="333514" cy="3266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514">
                  <a:extLst>
                    <a:ext uri="{9D8B030D-6E8A-4147-A177-3AD203B41FA5}">
                      <a16:colId xmlns:a16="http://schemas.microsoft.com/office/drawing/2014/main" val="1776413278"/>
                    </a:ext>
                  </a:extLst>
                </a:gridCol>
              </a:tblGrid>
              <a:tr h="461524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3508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64883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1201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8337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50197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98856"/>
                  </a:ext>
                </a:extLst>
              </a:tr>
            </a:tbl>
          </a:graphicData>
        </a:graphic>
      </p:graphicFrame>
      <p:graphicFrame>
        <p:nvGraphicFramePr>
          <p:cNvPr id="30" name="Table 13">
            <a:extLst>
              <a:ext uri="{FF2B5EF4-FFF2-40B4-BE49-F238E27FC236}">
                <a16:creationId xmlns:a16="http://schemas.microsoft.com/office/drawing/2014/main" id="{A6DD688C-013B-4FFE-AD47-E04FC9FA1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842989"/>
              </p:ext>
            </p:extLst>
          </p:nvPr>
        </p:nvGraphicFramePr>
        <p:xfrm>
          <a:off x="7385500" y="2492211"/>
          <a:ext cx="351155" cy="3272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1776413278"/>
                    </a:ext>
                  </a:extLst>
                </a:gridCol>
              </a:tblGrid>
              <a:tr h="461524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3508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64883"/>
                  </a:ext>
                </a:extLst>
              </a:tr>
              <a:tr h="566908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1201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8337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50197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98856"/>
                  </a:ext>
                </a:extLst>
              </a:tr>
            </a:tbl>
          </a:graphicData>
        </a:graphic>
      </p:graphicFrame>
      <p:sp>
        <p:nvSpPr>
          <p:cNvPr id="31" name="Arrow: Right 30">
            <a:extLst>
              <a:ext uri="{FF2B5EF4-FFF2-40B4-BE49-F238E27FC236}">
                <a16:creationId xmlns:a16="http://schemas.microsoft.com/office/drawing/2014/main" id="{7D14DF6C-2C19-403E-BE31-562B169B52B8}"/>
              </a:ext>
            </a:extLst>
          </p:cNvPr>
          <p:cNvSpPr/>
          <p:nvPr/>
        </p:nvSpPr>
        <p:spPr>
          <a:xfrm rot="10800000">
            <a:off x="8064872" y="3167080"/>
            <a:ext cx="810556" cy="1370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F170F6-3A0B-4F40-B2B8-7E0C2C3DA1C0}"/>
              </a:ext>
            </a:extLst>
          </p:cNvPr>
          <p:cNvSpPr txBox="1"/>
          <p:nvPr/>
        </p:nvSpPr>
        <p:spPr>
          <a:xfrm>
            <a:off x="8973222" y="3050953"/>
            <a:ext cx="154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Position 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97113DC-9CE9-4BF7-8766-71B2E03CB41A}"/>
                  </a:ext>
                </a:extLst>
              </p:cNvPr>
              <p:cNvSpPr txBox="1"/>
              <p:nvPr/>
            </p:nvSpPr>
            <p:spPr>
              <a:xfrm>
                <a:off x="6155007" y="3602334"/>
                <a:ext cx="1021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+( 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97113DC-9CE9-4BF7-8766-71B2E03CB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007" y="3602334"/>
                <a:ext cx="1021045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6DD2FB-BAB8-4E96-BE32-279AF90B7631}"/>
                  </a:ext>
                </a:extLst>
              </p:cNvPr>
              <p:cNvSpPr txBox="1"/>
              <p:nvPr/>
            </p:nvSpPr>
            <p:spPr>
              <a:xfrm>
                <a:off x="8029466" y="3564400"/>
                <a:ext cx="1887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+1 )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6DD2FB-BAB8-4E96-BE32-279AF90B7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466" y="3564400"/>
                <a:ext cx="1887511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D57D6E-C5D4-4383-8EF9-34DF05054881}"/>
                  </a:ext>
                </a:extLst>
              </p:cNvPr>
              <p:cNvSpPr txBox="1"/>
              <p:nvPr/>
            </p:nvSpPr>
            <p:spPr>
              <a:xfrm>
                <a:off x="4589274" y="3583366"/>
                <a:ext cx="9349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 (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D57D6E-C5D4-4383-8EF9-34DF05054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274" y="3583366"/>
                <a:ext cx="934906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402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876B-815E-4D1C-AFE9-11122826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Recursion Element 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A62A1D-DA0E-4CF2-85EC-BC8FF1B609F3}"/>
                  </a:ext>
                </a:extLst>
              </p:cNvPr>
              <p:cNvSpPr txBox="1"/>
              <p:nvPr/>
            </p:nvSpPr>
            <p:spPr>
              <a:xfrm>
                <a:off x="1784294" y="1690689"/>
                <a:ext cx="7671132" cy="488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de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sub>
                      </m:sSub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                         +                      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de-CH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de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de-CH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CH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A62A1D-DA0E-4CF2-85EC-BC8FF1B60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294" y="1690689"/>
                <a:ext cx="7671132" cy="488147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AB0A89CD-6399-4078-9F76-72670CFE3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904" y="5557205"/>
            <a:ext cx="528873" cy="52887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760D81C-0478-48D4-9897-36230B433D71}"/>
              </a:ext>
            </a:extLst>
          </p:cNvPr>
          <p:cNvSpPr/>
          <p:nvPr/>
        </p:nvSpPr>
        <p:spPr>
          <a:xfrm>
            <a:off x="2406626" y="3497059"/>
            <a:ext cx="284923" cy="298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A256F51A-8575-41AE-BB75-E8A4FC837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3785"/>
              </p:ext>
            </p:extLst>
          </p:nvPr>
        </p:nvGraphicFramePr>
        <p:xfrm>
          <a:off x="7415304" y="2554982"/>
          <a:ext cx="350470" cy="3266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470">
                  <a:extLst>
                    <a:ext uri="{9D8B030D-6E8A-4147-A177-3AD203B41FA5}">
                      <a16:colId xmlns:a16="http://schemas.microsoft.com/office/drawing/2014/main" val="1776413278"/>
                    </a:ext>
                  </a:extLst>
                </a:gridCol>
              </a:tblGrid>
              <a:tr h="461524">
                <a:tc>
                  <a:txBody>
                    <a:bodyPr/>
                    <a:lstStyle/>
                    <a:p>
                      <a:r>
                        <a:rPr lang="de-CH" dirty="0"/>
                        <a:t>j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3508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64883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1201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8337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50197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988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EE73B6-CF77-4906-B80A-63C2FF082184}"/>
                  </a:ext>
                </a:extLst>
              </p:cNvPr>
              <p:cNvSpPr txBox="1"/>
              <p:nvPr/>
            </p:nvSpPr>
            <p:spPr>
              <a:xfrm>
                <a:off x="7811529" y="3795233"/>
                <a:ext cx="1887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+1 )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EE73B6-CF77-4906-B80A-63C2FF082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29" y="3795233"/>
                <a:ext cx="1887511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44343B2-536B-4388-9BFA-E94DFCAF5681}"/>
                  </a:ext>
                </a:extLst>
              </p:cNvPr>
              <p:cNvSpPr txBox="1"/>
              <p:nvPr/>
            </p:nvSpPr>
            <p:spPr>
              <a:xfrm>
                <a:off x="5907865" y="3795233"/>
                <a:ext cx="9349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 (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44343B2-536B-4388-9BFA-E94DFCAF5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865" y="3795233"/>
                <a:ext cx="934906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Right 39">
            <a:extLst>
              <a:ext uri="{FF2B5EF4-FFF2-40B4-BE49-F238E27FC236}">
                <a16:creationId xmlns:a16="http://schemas.microsoft.com/office/drawing/2014/main" id="{C5EF62C4-3534-4DDF-A344-8AFAB13122BB}"/>
              </a:ext>
            </a:extLst>
          </p:cNvPr>
          <p:cNvSpPr/>
          <p:nvPr/>
        </p:nvSpPr>
        <p:spPr>
          <a:xfrm rot="18335006">
            <a:off x="1453986" y="4790259"/>
            <a:ext cx="660616" cy="137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41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876B-815E-4D1C-AFE9-11122826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Recursion Element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A62A1D-DA0E-4CF2-85EC-BC8FF1B609F3}"/>
                  </a:ext>
                </a:extLst>
              </p:cNvPr>
              <p:cNvSpPr txBox="1"/>
              <p:nvPr/>
            </p:nvSpPr>
            <p:spPr>
              <a:xfrm>
                <a:off x="1321003" y="1583848"/>
                <a:ext cx="9340371" cy="661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de-CH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</m:t>
                      </m:r>
                      <m:r>
                        <a:rPr lang="de-CH" sz="24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de-CH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CH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CH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CH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CH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CH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\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CH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r>
                            <a:rPr lang="de-CH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de-CH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de-CH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de-CH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de-CH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de-CH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A62A1D-DA0E-4CF2-85EC-BC8FF1B60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03" y="1583848"/>
                <a:ext cx="9340371" cy="661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BE1F2FF5-B79F-4442-A827-A09D9167A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393701"/>
              </p:ext>
            </p:extLst>
          </p:nvPr>
        </p:nvGraphicFramePr>
        <p:xfrm>
          <a:off x="5758782" y="2492211"/>
          <a:ext cx="333514" cy="3266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514">
                  <a:extLst>
                    <a:ext uri="{9D8B030D-6E8A-4147-A177-3AD203B41FA5}">
                      <a16:colId xmlns:a16="http://schemas.microsoft.com/office/drawing/2014/main" val="1776413278"/>
                    </a:ext>
                  </a:extLst>
                </a:gridCol>
              </a:tblGrid>
              <a:tr h="461524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3508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64883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1201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8337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50197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98856"/>
                  </a:ext>
                </a:extLst>
              </a:tr>
            </a:tbl>
          </a:graphicData>
        </a:graphic>
      </p:graphicFrame>
      <p:graphicFrame>
        <p:nvGraphicFramePr>
          <p:cNvPr id="18" name="Table 13">
            <a:extLst>
              <a:ext uri="{FF2B5EF4-FFF2-40B4-BE49-F238E27FC236}">
                <a16:creationId xmlns:a16="http://schemas.microsoft.com/office/drawing/2014/main" id="{08814833-70A4-487C-8B4D-E0DE00BE1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38962"/>
              </p:ext>
            </p:extLst>
          </p:nvPr>
        </p:nvGraphicFramePr>
        <p:xfrm>
          <a:off x="7352753" y="2492211"/>
          <a:ext cx="351155" cy="3272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1776413278"/>
                    </a:ext>
                  </a:extLst>
                </a:gridCol>
              </a:tblGrid>
              <a:tr h="461524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3508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64883"/>
                  </a:ext>
                </a:extLst>
              </a:tr>
              <a:tr h="566908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1201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8337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50197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98856"/>
                  </a:ext>
                </a:extLst>
              </a:tr>
            </a:tbl>
          </a:graphicData>
        </a:graphic>
      </p:graphicFrame>
      <p:sp>
        <p:nvSpPr>
          <p:cNvPr id="19" name="Arrow: Right 18">
            <a:extLst>
              <a:ext uri="{FF2B5EF4-FFF2-40B4-BE49-F238E27FC236}">
                <a16:creationId xmlns:a16="http://schemas.microsoft.com/office/drawing/2014/main" id="{1E5088F8-35C4-439E-B1C6-BC391BB40F9F}"/>
              </a:ext>
            </a:extLst>
          </p:cNvPr>
          <p:cNvSpPr/>
          <p:nvPr/>
        </p:nvSpPr>
        <p:spPr>
          <a:xfrm rot="10800000">
            <a:off x="9388448" y="3235619"/>
            <a:ext cx="810556" cy="1370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7A50D-8170-44BC-9FD3-A32B00609D78}"/>
              </a:ext>
            </a:extLst>
          </p:cNvPr>
          <p:cNvSpPr txBox="1"/>
          <p:nvPr/>
        </p:nvSpPr>
        <p:spPr>
          <a:xfrm>
            <a:off x="10296798" y="3119492"/>
            <a:ext cx="154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Position 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6A427A-6CF8-465E-A82C-D4EAD4CBE500}"/>
                  </a:ext>
                </a:extLst>
              </p:cNvPr>
              <p:cNvSpPr txBox="1"/>
              <p:nvPr/>
            </p:nvSpPr>
            <p:spPr>
              <a:xfrm>
                <a:off x="6212002" y="3619951"/>
                <a:ext cx="1021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+( 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6A427A-6CF8-465E-A82C-D4EAD4C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002" y="3619951"/>
                <a:ext cx="1021045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247260-BF8E-4513-A966-BAF0E3DD786B}"/>
                  </a:ext>
                </a:extLst>
              </p:cNvPr>
              <p:cNvSpPr txBox="1"/>
              <p:nvPr/>
            </p:nvSpPr>
            <p:spPr>
              <a:xfrm>
                <a:off x="9353042" y="3632939"/>
                <a:ext cx="1887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+1 )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247260-BF8E-4513-A966-BAF0E3DD7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042" y="3632939"/>
                <a:ext cx="188751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13">
            <a:extLst>
              <a:ext uri="{FF2B5EF4-FFF2-40B4-BE49-F238E27FC236}">
                <a16:creationId xmlns:a16="http://schemas.microsoft.com/office/drawing/2014/main" id="{5781FAD8-8F03-491B-B239-DD0CE7FAD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340454"/>
              </p:ext>
            </p:extLst>
          </p:nvPr>
        </p:nvGraphicFramePr>
        <p:xfrm>
          <a:off x="8826163" y="2489270"/>
          <a:ext cx="360012" cy="3272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12">
                  <a:extLst>
                    <a:ext uri="{9D8B030D-6E8A-4147-A177-3AD203B41FA5}">
                      <a16:colId xmlns:a16="http://schemas.microsoft.com/office/drawing/2014/main" val="1776413278"/>
                    </a:ext>
                  </a:extLst>
                </a:gridCol>
              </a:tblGrid>
              <a:tr h="461524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3508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64883"/>
                  </a:ext>
                </a:extLst>
              </a:tr>
              <a:tr h="566908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1201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8337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50197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988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04B39B-ED9B-4CB0-8BEA-7405CCCE2B9A}"/>
                  </a:ext>
                </a:extLst>
              </p:cNvPr>
              <p:cNvSpPr txBox="1"/>
              <p:nvPr/>
            </p:nvSpPr>
            <p:spPr>
              <a:xfrm>
                <a:off x="7721684" y="3602332"/>
                <a:ext cx="1021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+( 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04B39B-ED9B-4CB0-8BEA-7405CCCE2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84" y="3602332"/>
                <a:ext cx="1021045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E27E2B7A-D528-4F24-AAA5-18BE3B4E5E66}"/>
              </a:ext>
            </a:extLst>
          </p:cNvPr>
          <p:cNvSpPr/>
          <p:nvPr/>
        </p:nvSpPr>
        <p:spPr>
          <a:xfrm rot="13671514">
            <a:off x="7632112" y="4650807"/>
            <a:ext cx="810556" cy="1346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1E09B0-B6E4-49FE-91D7-91C843FC60BA}"/>
              </a:ext>
            </a:extLst>
          </p:cNvPr>
          <p:cNvSpPr txBox="1"/>
          <p:nvPr/>
        </p:nvSpPr>
        <p:spPr>
          <a:xfrm>
            <a:off x="7703908" y="5063818"/>
            <a:ext cx="154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Position 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DA4EFC-D324-4608-871F-6291EE486CED}"/>
                  </a:ext>
                </a:extLst>
              </p:cNvPr>
              <p:cNvSpPr txBox="1"/>
              <p:nvPr/>
            </p:nvSpPr>
            <p:spPr>
              <a:xfrm>
                <a:off x="4661101" y="3602332"/>
                <a:ext cx="9349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 (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DA4EFC-D324-4608-871F-6291EE486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101" y="3602332"/>
                <a:ext cx="934906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F26FC2E-432C-416E-91AE-753B655AD3C8}"/>
              </a:ext>
            </a:extLst>
          </p:cNvPr>
          <p:cNvSpPr txBox="1"/>
          <p:nvPr/>
        </p:nvSpPr>
        <p:spPr>
          <a:xfrm>
            <a:off x="7293089" y="5837083"/>
            <a:ext cx="3649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/>
              <a:t>...</a:t>
            </a:r>
            <a:endParaRPr lang="en-GB" sz="4000" dirty="0"/>
          </a:p>
        </p:txBody>
      </p:sp>
      <p:pic>
        <p:nvPicPr>
          <p:cNvPr id="33" name="Graphic 32" descr="Man with solid fill">
            <a:extLst>
              <a:ext uri="{FF2B5EF4-FFF2-40B4-BE49-F238E27FC236}">
                <a16:creationId xmlns:a16="http://schemas.microsoft.com/office/drawing/2014/main" id="{001B6D8E-7487-4979-A4ED-5810B53EA9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2086" y="4841207"/>
            <a:ext cx="528873" cy="5288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1EB17E63-F0F7-47B4-8EFB-3872BBA3801F}"/>
              </a:ext>
            </a:extLst>
          </p:cNvPr>
          <p:cNvSpPr/>
          <p:nvPr/>
        </p:nvSpPr>
        <p:spPr>
          <a:xfrm>
            <a:off x="2574651" y="3372697"/>
            <a:ext cx="284923" cy="298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4E4C7C8-8AFE-4D85-8863-F6CABACC0947}"/>
              </a:ext>
            </a:extLst>
          </p:cNvPr>
          <p:cNvSpPr/>
          <p:nvPr/>
        </p:nvSpPr>
        <p:spPr>
          <a:xfrm rot="18987590">
            <a:off x="1596764" y="4280031"/>
            <a:ext cx="660616" cy="137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0000"/>
              </a:highlight>
            </a:endParaRPr>
          </a:p>
        </p:txBody>
      </p:sp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04A62331-4B22-4D58-B4DE-3B41C3BE65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95138" y="5179138"/>
            <a:ext cx="528873" cy="528873"/>
          </a:xfrm>
          <a:prstGeom prst="rect">
            <a:avLst/>
          </a:prstGeom>
        </p:spPr>
      </p:pic>
      <p:sp>
        <p:nvSpPr>
          <p:cNvPr id="37" name="Arrow: Right 36">
            <a:extLst>
              <a:ext uri="{FF2B5EF4-FFF2-40B4-BE49-F238E27FC236}">
                <a16:creationId xmlns:a16="http://schemas.microsoft.com/office/drawing/2014/main" id="{26453DC2-817E-4A48-B483-09B095AE2195}"/>
              </a:ext>
            </a:extLst>
          </p:cNvPr>
          <p:cNvSpPr/>
          <p:nvPr/>
        </p:nvSpPr>
        <p:spPr>
          <a:xfrm rot="12192977">
            <a:off x="1819082" y="5228220"/>
            <a:ext cx="660616" cy="137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27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876B-815E-4D1C-AFE9-11122826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Recursion Element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A62A1D-DA0E-4CF2-85EC-BC8FF1B609F3}"/>
                  </a:ext>
                </a:extLst>
              </p:cNvPr>
              <p:cNvSpPr txBox="1"/>
              <p:nvPr/>
            </p:nvSpPr>
            <p:spPr>
              <a:xfrm>
                <a:off x="1321003" y="1583848"/>
                <a:ext cx="9340371" cy="661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de-CH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</m:t>
                      </m:r>
                      <m:r>
                        <a:rPr lang="de-CH" sz="24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de-CH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CH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CH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CH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CH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CH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\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CH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r>
                            <a:rPr lang="de-CH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de-CH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de-CH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de-CH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de-CH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de-CH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A62A1D-DA0E-4CF2-85EC-BC8FF1B60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03" y="1583848"/>
                <a:ext cx="9340371" cy="661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ABFB6455-3F48-45A2-835E-164934B61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904" y="5557205"/>
            <a:ext cx="528873" cy="52887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86D3184-4CAE-47BE-A849-0C4E9D8F7F76}"/>
              </a:ext>
            </a:extLst>
          </p:cNvPr>
          <p:cNvSpPr/>
          <p:nvPr/>
        </p:nvSpPr>
        <p:spPr>
          <a:xfrm>
            <a:off x="2340469" y="4088695"/>
            <a:ext cx="284923" cy="298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C368A51-CB55-4C7B-8006-940CB84AEB71}"/>
              </a:ext>
            </a:extLst>
          </p:cNvPr>
          <p:cNvSpPr/>
          <p:nvPr/>
        </p:nvSpPr>
        <p:spPr>
          <a:xfrm rot="18987590">
            <a:off x="1362582" y="4996029"/>
            <a:ext cx="660616" cy="137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0000"/>
              </a:highlight>
            </a:endParaRPr>
          </a:p>
        </p:txBody>
      </p:sp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C0961151-1DC3-451C-A103-2E3D28021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0956" y="5895136"/>
            <a:ext cx="528873" cy="528873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DE1EF7E7-5C36-4CEC-A9B5-0065F85D2A43}"/>
              </a:ext>
            </a:extLst>
          </p:cNvPr>
          <p:cNvSpPr/>
          <p:nvPr/>
        </p:nvSpPr>
        <p:spPr>
          <a:xfrm rot="12192977">
            <a:off x="1584900" y="5944218"/>
            <a:ext cx="660616" cy="137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E5088F8-35C4-439E-B1C6-BC391BB40F9F}"/>
              </a:ext>
            </a:extLst>
          </p:cNvPr>
          <p:cNvSpPr/>
          <p:nvPr/>
        </p:nvSpPr>
        <p:spPr>
          <a:xfrm rot="10800000">
            <a:off x="7595672" y="2752614"/>
            <a:ext cx="810556" cy="1370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7A50D-8170-44BC-9FD3-A32B00609D78}"/>
              </a:ext>
            </a:extLst>
          </p:cNvPr>
          <p:cNvSpPr txBox="1"/>
          <p:nvPr/>
        </p:nvSpPr>
        <p:spPr>
          <a:xfrm>
            <a:off x="8949269" y="4787347"/>
            <a:ext cx="154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Position 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247260-BF8E-4513-A966-BAF0E3DD786B}"/>
                  </a:ext>
                </a:extLst>
              </p:cNvPr>
              <p:cNvSpPr txBox="1"/>
              <p:nvPr/>
            </p:nvSpPr>
            <p:spPr>
              <a:xfrm>
                <a:off x="7617007" y="3627030"/>
                <a:ext cx="1887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+1 )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247260-BF8E-4513-A966-BAF0E3DD7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007" y="3627030"/>
                <a:ext cx="1887511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DA4EFC-D324-4608-871F-6291EE486CED}"/>
                  </a:ext>
                </a:extLst>
              </p:cNvPr>
              <p:cNvSpPr txBox="1"/>
              <p:nvPr/>
            </p:nvSpPr>
            <p:spPr>
              <a:xfrm>
                <a:off x="5628547" y="3724564"/>
                <a:ext cx="9349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 (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DA4EFC-D324-4608-871F-6291EE486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547" y="3724564"/>
                <a:ext cx="934906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F26FC2E-432C-416E-91AE-753B655AD3C8}"/>
              </a:ext>
            </a:extLst>
          </p:cNvPr>
          <p:cNvSpPr txBox="1"/>
          <p:nvPr/>
        </p:nvSpPr>
        <p:spPr>
          <a:xfrm>
            <a:off x="7293089" y="5837083"/>
            <a:ext cx="3649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/>
              <a:t>...</a:t>
            </a:r>
            <a:endParaRPr lang="en-GB" sz="4000" dirty="0"/>
          </a:p>
        </p:txBody>
      </p:sp>
      <p:graphicFrame>
        <p:nvGraphicFramePr>
          <p:cNvPr id="28" name="Table 13">
            <a:extLst>
              <a:ext uri="{FF2B5EF4-FFF2-40B4-BE49-F238E27FC236}">
                <a16:creationId xmlns:a16="http://schemas.microsoft.com/office/drawing/2014/main" id="{C27E2CD8-BC5E-4A9C-94FA-1A35CF046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13871"/>
              </p:ext>
            </p:extLst>
          </p:nvPr>
        </p:nvGraphicFramePr>
        <p:xfrm>
          <a:off x="6848782" y="2552899"/>
          <a:ext cx="351155" cy="3266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1776413278"/>
                    </a:ext>
                  </a:extLst>
                </a:gridCol>
              </a:tblGrid>
              <a:tr h="461524">
                <a:tc>
                  <a:txBody>
                    <a:bodyPr/>
                    <a:lstStyle/>
                    <a:p>
                      <a:r>
                        <a:rPr lang="de-CH" dirty="0"/>
                        <a:t>J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3508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64883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1201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8337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j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50197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98856"/>
                  </a:ext>
                </a:extLst>
              </a:tr>
            </a:tbl>
          </a:graphicData>
        </a:graphic>
      </p:graphicFrame>
      <p:sp>
        <p:nvSpPr>
          <p:cNvPr id="29" name="Arrow: Right 28">
            <a:extLst>
              <a:ext uri="{FF2B5EF4-FFF2-40B4-BE49-F238E27FC236}">
                <a16:creationId xmlns:a16="http://schemas.microsoft.com/office/drawing/2014/main" id="{23D46175-390B-4F76-80A8-94AF210FFDB2}"/>
              </a:ext>
            </a:extLst>
          </p:cNvPr>
          <p:cNvSpPr/>
          <p:nvPr/>
        </p:nvSpPr>
        <p:spPr>
          <a:xfrm rot="10800000">
            <a:off x="7605211" y="4894350"/>
            <a:ext cx="810556" cy="1370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59B196-0044-47C9-B57E-965D57452305}"/>
              </a:ext>
            </a:extLst>
          </p:cNvPr>
          <p:cNvSpPr txBox="1"/>
          <p:nvPr/>
        </p:nvSpPr>
        <p:spPr>
          <a:xfrm>
            <a:off x="8877589" y="2670205"/>
            <a:ext cx="154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Position 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63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98B0-D515-4337-9629-48C3BF4B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outdoor, road, highway&#10;&#10;Description automatically generated">
            <a:extLst>
              <a:ext uri="{FF2B5EF4-FFF2-40B4-BE49-F238E27FC236}">
                <a16:creationId xmlns:a16="http://schemas.microsoft.com/office/drawing/2014/main" id="{80AD00E2-8092-4640-A1A0-0D632A5B9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5" y="1632861"/>
            <a:ext cx="12202045" cy="4161679"/>
          </a:xfrm>
        </p:spPr>
      </p:pic>
    </p:spTree>
    <p:extLst>
      <p:ext uri="{BB962C8B-B14F-4D97-AF65-F5344CB8AC3E}">
        <p14:creationId xmlns:p14="http://schemas.microsoft.com/office/powerpoint/2010/main" val="2113227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876B-815E-4D1C-AFE9-11122826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Recursion Element 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A62A1D-DA0E-4CF2-85EC-BC8FF1B609F3}"/>
                  </a:ext>
                </a:extLst>
              </p:cNvPr>
              <p:cNvSpPr txBox="1"/>
              <p:nvPr/>
            </p:nvSpPr>
            <p:spPr>
              <a:xfrm>
                <a:off x="2802835" y="1478654"/>
                <a:ext cx="5777947" cy="86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de-CH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CH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de-CH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de-CH" sz="24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de-CH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CH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CH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∈(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CH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CH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de-CH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CH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\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CH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CH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de-CH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de-CH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de-CH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de-CH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de-CH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de-CH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de-CH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de-CH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CH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A62A1D-DA0E-4CF2-85EC-BC8FF1B60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835" y="1478654"/>
                <a:ext cx="5777947" cy="8629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A0084EFC-D3DC-4D97-8E23-5EE0C320131B}"/>
              </a:ext>
            </a:extLst>
          </p:cNvPr>
          <p:cNvSpPr/>
          <p:nvPr/>
        </p:nvSpPr>
        <p:spPr>
          <a:xfrm>
            <a:off x="2360956" y="4125540"/>
            <a:ext cx="284923" cy="298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B01A9BA-6A36-471B-8596-48A62730F96B}"/>
              </a:ext>
            </a:extLst>
          </p:cNvPr>
          <p:cNvSpPr/>
          <p:nvPr/>
        </p:nvSpPr>
        <p:spPr>
          <a:xfrm rot="18371247">
            <a:off x="1453986" y="5247852"/>
            <a:ext cx="660616" cy="137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0000"/>
              </a:highlight>
            </a:endParaRPr>
          </a:p>
        </p:txBody>
      </p:sp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538FD1D1-77EA-4737-9FF2-88B3816EB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0956" y="5895136"/>
            <a:ext cx="528873" cy="528873"/>
          </a:xfrm>
          <a:prstGeom prst="rect">
            <a:avLst/>
          </a:prstGeom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09681823-5250-4EFA-A2D7-B6B58EB9F3A5}"/>
              </a:ext>
            </a:extLst>
          </p:cNvPr>
          <p:cNvSpPr/>
          <p:nvPr/>
        </p:nvSpPr>
        <p:spPr>
          <a:xfrm rot="12192977">
            <a:off x="1584900" y="5944218"/>
            <a:ext cx="660616" cy="137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4" name="Table 13">
            <a:extLst>
              <a:ext uri="{FF2B5EF4-FFF2-40B4-BE49-F238E27FC236}">
                <a16:creationId xmlns:a16="http://schemas.microsoft.com/office/drawing/2014/main" id="{CF0FA033-CE06-4348-89AE-8B4092316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684294"/>
              </p:ext>
            </p:extLst>
          </p:nvPr>
        </p:nvGraphicFramePr>
        <p:xfrm>
          <a:off x="5758782" y="2492211"/>
          <a:ext cx="333514" cy="3266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514">
                  <a:extLst>
                    <a:ext uri="{9D8B030D-6E8A-4147-A177-3AD203B41FA5}">
                      <a16:colId xmlns:a16="http://schemas.microsoft.com/office/drawing/2014/main" val="1776413278"/>
                    </a:ext>
                  </a:extLst>
                </a:gridCol>
              </a:tblGrid>
              <a:tr h="461524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3508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64883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1201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8337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50197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98856"/>
                  </a:ext>
                </a:extLst>
              </a:tr>
            </a:tbl>
          </a:graphicData>
        </a:graphic>
      </p:graphicFrame>
      <p:graphicFrame>
        <p:nvGraphicFramePr>
          <p:cNvPr id="35" name="Table 13">
            <a:extLst>
              <a:ext uri="{FF2B5EF4-FFF2-40B4-BE49-F238E27FC236}">
                <a16:creationId xmlns:a16="http://schemas.microsoft.com/office/drawing/2014/main" id="{C2E0388F-843E-472E-ACEF-D8F9AE67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04501"/>
              </p:ext>
            </p:extLst>
          </p:nvPr>
        </p:nvGraphicFramePr>
        <p:xfrm>
          <a:off x="7352753" y="2492211"/>
          <a:ext cx="351155" cy="3272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1776413278"/>
                    </a:ext>
                  </a:extLst>
                </a:gridCol>
              </a:tblGrid>
              <a:tr h="461524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3508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64883"/>
                  </a:ext>
                </a:extLst>
              </a:tr>
              <a:tr h="566908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1201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8337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50197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98856"/>
                  </a:ext>
                </a:extLst>
              </a:tr>
            </a:tbl>
          </a:graphicData>
        </a:graphic>
      </p:graphicFrame>
      <p:sp>
        <p:nvSpPr>
          <p:cNvPr id="36" name="Arrow: Right 35">
            <a:extLst>
              <a:ext uri="{FF2B5EF4-FFF2-40B4-BE49-F238E27FC236}">
                <a16:creationId xmlns:a16="http://schemas.microsoft.com/office/drawing/2014/main" id="{AFE02129-3038-4FCB-A769-D477B06F59E7}"/>
              </a:ext>
            </a:extLst>
          </p:cNvPr>
          <p:cNvSpPr/>
          <p:nvPr/>
        </p:nvSpPr>
        <p:spPr>
          <a:xfrm rot="10800000">
            <a:off x="9388448" y="3235619"/>
            <a:ext cx="810556" cy="1370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8B89DF-42DC-45FA-ABDE-DA4292D3279F}"/>
                  </a:ext>
                </a:extLst>
              </p:cNvPr>
              <p:cNvSpPr txBox="1"/>
              <p:nvPr/>
            </p:nvSpPr>
            <p:spPr>
              <a:xfrm>
                <a:off x="6212002" y="3619951"/>
                <a:ext cx="1021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+( 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8B89DF-42DC-45FA-ABDE-DA4292D32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002" y="3619951"/>
                <a:ext cx="1021045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E14475F-75DF-4471-83A6-4334D0A6F5F2}"/>
                  </a:ext>
                </a:extLst>
              </p:cNvPr>
              <p:cNvSpPr txBox="1"/>
              <p:nvPr/>
            </p:nvSpPr>
            <p:spPr>
              <a:xfrm>
                <a:off x="9353042" y="3632939"/>
                <a:ext cx="1887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+1 )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E14475F-75DF-4471-83A6-4334D0A6F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042" y="3632939"/>
                <a:ext cx="188751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Table 13">
            <a:extLst>
              <a:ext uri="{FF2B5EF4-FFF2-40B4-BE49-F238E27FC236}">
                <a16:creationId xmlns:a16="http://schemas.microsoft.com/office/drawing/2014/main" id="{D907291E-787B-4CEB-81B8-279CAF70B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85099"/>
              </p:ext>
            </p:extLst>
          </p:nvPr>
        </p:nvGraphicFramePr>
        <p:xfrm>
          <a:off x="8872308" y="2490751"/>
          <a:ext cx="351155" cy="3272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1776413278"/>
                    </a:ext>
                  </a:extLst>
                </a:gridCol>
              </a:tblGrid>
              <a:tr h="461524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3508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64883"/>
                  </a:ext>
                </a:extLst>
              </a:tr>
              <a:tr h="566908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1201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83377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501970"/>
                  </a:ext>
                </a:extLst>
              </a:tr>
              <a:tr h="561027">
                <a:tc>
                  <a:txBody>
                    <a:bodyPr/>
                    <a:lstStyle/>
                    <a:p>
                      <a:r>
                        <a:rPr lang="de-CH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988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33CB35-80B3-4463-BDE1-4410D00BCE30}"/>
                  </a:ext>
                </a:extLst>
              </p:cNvPr>
              <p:cNvSpPr txBox="1"/>
              <p:nvPr/>
            </p:nvSpPr>
            <p:spPr>
              <a:xfrm>
                <a:off x="7721684" y="3602332"/>
                <a:ext cx="1021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+( 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33CB35-80B3-4463-BDE1-4410D00BC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84" y="3602332"/>
                <a:ext cx="1021045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40">
            <a:extLst>
              <a:ext uri="{FF2B5EF4-FFF2-40B4-BE49-F238E27FC236}">
                <a16:creationId xmlns:a16="http://schemas.microsoft.com/office/drawing/2014/main" id="{34ED9D0D-AA7E-4201-B76D-47CFB951383E}"/>
              </a:ext>
            </a:extLst>
          </p:cNvPr>
          <p:cNvSpPr/>
          <p:nvPr/>
        </p:nvSpPr>
        <p:spPr>
          <a:xfrm rot="13671514">
            <a:off x="7632112" y="4650807"/>
            <a:ext cx="810556" cy="1346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637244-0A68-42EF-97C9-6E720E2063A8}"/>
              </a:ext>
            </a:extLst>
          </p:cNvPr>
          <p:cNvSpPr txBox="1"/>
          <p:nvPr/>
        </p:nvSpPr>
        <p:spPr>
          <a:xfrm>
            <a:off x="8613527" y="1979743"/>
            <a:ext cx="154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Position 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8143EBD-0FCE-4992-BA3E-34359C74CF0C}"/>
                  </a:ext>
                </a:extLst>
              </p:cNvPr>
              <p:cNvSpPr txBox="1"/>
              <p:nvPr/>
            </p:nvSpPr>
            <p:spPr>
              <a:xfrm>
                <a:off x="4661101" y="3602332"/>
                <a:ext cx="9349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de-CH" sz="2400" b="0" i="1" smtClean="0">
                          <a:latin typeface="Cambria Math" panose="02040503050406030204" pitchFamily="18" charset="0"/>
                        </a:rPr>
                        <m:t> (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8143EBD-0FCE-4992-BA3E-34359C74C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101" y="3602332"/>
                <a:ext cx="934906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B0C54129-18A7-4173-9FEE-01F5DD8A436C}"/>
              </a:ext>
            </a:extLst>
          </p:cNvPr>
          <p:cNvSpPr txBox="1"/>
          <p:nvPr/>
        </p:nvSpPr>
        <p:spPr>
          <a:xfrm>
            <a:off x="7293089" y="5837083"/>
            <a:ext cx="3649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/>
              <a:t>...</a:t>
            </a:r>
            <a:endParaRPr lang="en-GB" sz="4000" dirty="0"/>
          </a:p>
        </p:txBody>
      </p:sp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536813E4-AA44-4BA3-ADAC-C433F3BF7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4066" y="4917785"/>
            <a:ext cx="528873" cy="538814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31365F9F-8995-49DE-AD6B-D9AFCE138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449" y="5641863"/>
            <a:ext cx="528873" cy="538814"/>
          </a:xfrm>
          <a:prstGeom prst="rect">
            <a:avLst/>
          </a:prstGeom>
        </p:spPr>
      </p:pic>
      <p:sp>
        <p:nvSpPr>
          <p:cNvPr id="47" name="Arrow: Right 46">
            <a:extLst>
              <a:ext uri="{FF2B5EF4-FFF2-40B4-BE49-F238E27FC236}">
                <a16:creationId xmlns:a16="http://schemas.microsoft.com/office/drawing/2014/main" id="{7D5FBB12-24C1-4CB1-8A4E-FCB04E48F80D}"/>
              </a:ext>
            </a:extLst>
          </p:cNvPr>
          <p:cNvSpPr/>
          <p:nvPr/>
        </p:nvSpPr>
        <p:spPr>
          <a:xfrm rot="8670982">
            <a:off x="2781276" y="5726270"/>
            <a:ext cx="660616" cy="137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C9CF131E-2A93-4002-B757-20556EF61D77}"/>
              </a:ext>
            </a:extLst>
          </p:cNvPr>
          <p:cNvSpPr/>
          <p:nvPr/>
        </p:nvSpPr>
        <p:spPr>
          <a:xfrm rot="9249599">
            <a:off x="7759636" y="2394444"/>
            <a:ext cx="810556" cy="1346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304616-7A56-49C1-9FE8-79E0EF3A61B0}"/>
              </a:ext>
            </a:extLst>
          </p:cNvPr>
          <p:cNvSpPr txBox="1"/>
          <p:nvPr/>
        </p:nvSpPr>
        <p:spPr>
          <a:xfrm>
            <a:off x="7856308" y="5216218"/>
            <a:ext cx="154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Position 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984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C73E-6469-486E-A48A-4D1085FD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Integer programming (NP-complet)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859B41-573B-481B-9D48-4A2A4EDE7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0071491"/>
                  </p:ext>
                </p:extLst>
              </p:nvPr>
            </p:nvGraphicFramePr>
            <p:xfrm>
              <a:off x="1296503" y="1636642"/>
              <a:ext cx="8225184" cy="49165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2592">
                      <a:extLst>
                        <a:ext uri="{9D8B030D-6E8A-4147-A177-3AD203B41FA5}">
                          <a16:colId xmlns:a16="http://schemas.microsoft.com/office/drawing/2014/main" val="1470987590"/>
                        </a:ext>
                      </a:extLst>
                    </a:gridCol>
                    <a:gridCol w="4112592">
                      <a:extLst>
                        <a:ext uri="{9D8B030D-6E8A-4147-A177-3AD203B41FA5}">
                          <a16:colId xmlns:a16="http://schemas.microsoft.com/office/drawing/2014/main" val="137713591"/>
                        </a:ext>
                      </a:extLst>
                    </a:gridCol>
                  </a:tblGrid>
                  <a:tr h="731006">
                    <a:tc>
                      <a:txBody>
                        <a:bodyPr/>
                        <a:lstStyle/>
                        <a:p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Integer Programming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The HOV3- problem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777742"/>
                      </a:ext>
                    </a:extLst>
                  </a:tr>
                  <a:tr h="41855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𝑚𝑎𝑥𝑖𝑚𝑖𝑧𝑒</m:t>
                                </m:r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p>
                                  <m:sSupPr>
                                    <m:ctrlPr>
                                      <a:rPr lang="de-CH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CH" sz="2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𝑠𝑢𝑏𝑗𝑒𝑐𝑡</m:t>
                                </m:r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𝐴𝑥</m:t>
                                </m:r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de-CH" sz="2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≤0</m:t>
                                </m:r>
                              </m:oMath>
                            </m:oMathPara>
                          </a14:m>
                          <a:endParaRPr lang="de-CH" sz="2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CH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sSup>
                                  <m:sSupPr>
                                    <m:ctrlPr>
                                      <a:rPr lang="de-CH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e-CH" sz="2400" b="0" dirty="0">
                                        <a:solidFill>
                                          <a:schemeClr val="tx1"/>
                                        </a:solidFill>
                                      </a:rPr>
                                      <m:t> </m:t>
                                    </m:r>
                                  </m:e>
                                  <m:sup>
                                    <m:r>
                                      <a:rPr lang="de-CH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CH" sz="2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i="0" smtClean="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de-CH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lim>
                                    </m:limLow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de-CH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CH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de-CH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GB" sz="20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CH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de-CH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𝑢𝑣𝑤</m:t>
                                            </m:r>
                                          </m:sub>
                                        </m:sSub>
                                        <m:r>
                                          <a:rPr lang="de-CH" sz="20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de-CH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CH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CH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𝑜𝑜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CH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𝑢𝑣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de-CH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 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de-CH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CH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𝑜𝑜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CH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𝑣𝑤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de-CH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de-CH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CH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𝑜𝑑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CH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GB" sz="2000" dirty="0"/>
                        </a:p>
                        <a:p>
                          <a:endParaRPr lang="de-CH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de-CH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𝑠𝑢𝑏𝑗𝑒𝑐𝑡</m:t>
                              </m:r>
                              <m:r>
                                <a:rPr lang="de-CH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CH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𝑡𝑜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CH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CH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𝑢𝑣𝑤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de-CH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                   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CH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CH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𝑣𝑢𝑤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GB" sz="2000" dirty="0"/>
                            <a:t>  +</a:t>
                          </a:r>
                        </a:p>
                        <a:p>
                          <a:r>
                            <a:rPr lang="en-GB"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CH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CH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CH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𝑣𝑤𝑢</m:t>
                                      </m:r>
                                    </m:sub>
                                  </m:sSub>
                                  <m:r>
                                    <a:rPr lang="de-C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 ………</m:t>
                                  </m:r>
                                </m:e>
                              </m:nary>
                              <m:r>
                                <a:rPr lang="de-CH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de-CH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r>
                            <a:rPr lang="en-GB" dirty="0"/>
                            <a:t>Can be given to a solver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4974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859B41-573B-481B-9D48-4A2A4EDE7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0071491"/>
                  </p:ext>
                </p:extLst>
              </p:nvPr>
            </p:nvGraphicFramePr>
            <p:xfrm>
              <a:off x="1296503" y="1636642"/>
              <a:ext cx="8225184" cy="49165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2592">
                      <a:extLst>
                        <a:ext uri="{9D8B030D-6E8A-4147-A177-3AD203B41FA5}">
                          <a16:colId xmlns:a16="http://schemas.microsoft.com/office/drawing/2014/main" val="1470987590"/>
                        </a:ext>
                      </a:extLst>
                    </a:gridCol>
                    <a:gridCol w="4112592">
                      <a:extLst>
                        <a:ext uri="{9D8B030D-6E8A-4147-A177-3AD203B41FA5}">
                          <a16:colId xmlns:a16="http://schemas.microsoft.com/office/drawing/2014/main" val="137713591"/>
                        </a:ext>
                      </a:extLst>
                    </a:gridCol>
                  </a:tblGrid>
                  <a:tr h="731006">
                    <a:tc>
                      <a:txBody>
                        <a:bodyPr/>
                        <a:lstStyle/>
                        <a:p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Integer Programming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The HOV3- problem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777742"/>
                      </a:ext>
                    </a:extLst>
                  </a:tr>
                  <a:tr h="41855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" t="-18195" r="-100741" b="-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48" t="-18195" r="-741" b="-4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49742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8183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206D-2F5A-414F-9C38-4F10BD4C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What do we want from an algorithm ?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6A329E-5621-46AD-9A12-EB805A411D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CH" dirty="0"/>
                  <a:t>Scalability</a:t>
                </a:r>
              </a:p>
              <a:p>
                <a:pPr lvl="1"/>
                <a:r>
                  <a:rPr lang="de-CH" dirty="0"/>
                  <a:t>Currently 1000 people possible</a:t>
                </a:r>
              </a:p>
              <a:p>
                <a:pPr lvl="1"/>
                <a:r>
                  <a:rPr lang="de-CH" dirty="0"/>
                  <a:t>Goal 100k people</a:t>
                </a:r>
              </a:p>
              <a:p>
                <a:r>
                  <a:rPr lang="de-CH" dirty="0"/>
                  <a:t>Convergence</a:t>
                </a:r>
              </a:p>
              <a:p>
                <a:pPr lvl="1"/>
                <a:r>
                  <a:rPr lang="de-CH" dirty="0"/>
                  <a:t>The faster, the better</a:t>
                </a:r>
              </a:p>
              <a:p>
                <a:pPr lvl="1"/>
                <a:r>
                  <a:rPr lang="de-CH" dirty="0"/>
                  <a:t>Lower Bound: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𝑜𝑏𝑗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𝐿𝐵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CH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𝑜𝑑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6A329E-5621-46AD-9A12-EB805A411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8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A34E-20A9-4BA8-B388-AE7F2EE2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Real world implications:</a:t>
            </a:r>
            <a:br>
              <a:rPr lang="de-CH" dirty="0"/>
            </a:br>
            <a:r>
              <a:rPr lang="de-CH" dirty="0"/>
              <a:t>Euclidean Distance vs. Route planning</a:t>
            </a:r>
            <a:endParaRPr lang="en-GB" dirty="0"/>
          </a:p>
        </p:txBody>
      </p:sp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88F51D41-184C-4351-A676-44E06735D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6121"/>
            <a:ext cx="5801439" cy="3832861"/>
          </a:xfrm>
          <a:prstGeom prst="rect">
            <a:avLst/>
          </a:prstGeom>
        </p:spPr>
      </p:pic>
      <p:pic>
        <p:nvPicPr>
          <p:cNvPr id="14" name="Graphic 13" descr="Arrow Right with solid fill">
            <a:extLst>
              <a:ext uri="{FF2B5EF4-FFF2-40B4-BE49-F238E27FC236}">
                <a16:creationId xmlns:a16="http://schemas.microsoft.com/office/drawing/2014/main" id="{9E4D16D2-05E5-4D85-A461-5C93097EE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03703">
            <a:off x="1648981" y="3630191"/>
            <a:ext cx="460108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F38151-8482-4FC6-9B37-8680D540B3B0}"/>
                  </a:ext>
                </a:extLst>
              </p:cNvPr>
              <p:cNvSpPr txBox="1"/>
              <p:nvPr/>
            </p:nvSpPr>
            <p:spPr>
              <a:xfrm>
                <a:off x="6937513" y="2358887"/>
                <a:ext cx="457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CH" dirty="0"/>
              </a:p>
              <a:p>
                <a:r>
                  <a:rPr lang="de-CH" sz="2000" dirty="0"/>
                  <a:t>Pairewise distance calculation: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sz="2000" dirty="0"/>
                  <a:t>Route planning 100 times more expensive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sz="2000" dirty="0"/>
                  <a:t>For 100k people 20GB table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sz="2000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CH" sz="2000" dirty="0"/>
                  <a:t>) </a:t>
                </a:r>
                <a14:m>
                  <m:oMath xmlns:m="http://schemas.openxmlformats.org/officeDocument/2006/math">
                    <m:r>
                      <a:rPr lang="de-CH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000" dirty="0"/>
                  <a:t> 12.5 days of calculation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On the fly queries as not all are needed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CH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F38151-8482-4FC6-9B37-8680D540B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513" y="2358887"/>
                <a:ext cx="4572000" cy="2800767"/>
              </a:xfrm>
              <a:prstGeom prst="rect">
                <a:avLst/>
              </a:prstGeom>
              <a:blipFill>
                <a:blip r:embed="rId5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846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CE7F-38FA-4C48-844E-3ED8DA06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 experiment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B20BD-715B-437D-AB5A-45C3D2E6A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CH" dirty="0"/>
                  <a:t>Task</a:t>
                </a:r>
              </a:p>
              <a:p>
                <a:pPr lvl="1"/>
                <a:r>
                  <a:rPr lang="de-CH" dirty="0"/>
                  <a:t>Same test set </a:t>
                </a:r>
              </a:p>
              <a:p>
                <a:pPr lvl="1"/>
                <a:r>
                  <a:rPr lang="de-CH" dirty="0"/>
                  <a:t>Size of test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10,100,1000,10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,100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Hardware</a:t>
                </a:r>
              </a:p>
              <a:p>
                <a:pPr lvl="1"/>
                <a:r>
                  <a:rPr lang="en-GB" dirty="0"/>
                  <a:t>8 CPU, 30GB RAM : for 100k size local search</a:t>
                </a:r>
              </a:p>
              <a:p>
                <a:pPr lvl="1"/>
                <a:r>
                  <a:rPr lang="en-GB" dirty="0"/>
                  <a:t>24 CPU, 256GB RAM : shared server for 10-10k problem sizes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B20BD-715B-437D-AB5A-45C3D2E6A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2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A6D6-06F7-4CC2-B087-66575DF2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Results</a:t>
            </a:r>
            <a:endParaRPr lang="en-GB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ED8EED9-0AFC-4F11-8D85-602DB0F87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62469"/>
              </p:ext>
            </p:extLst>
          </p:nvPr>
        </p:nvGraphicFramePr>
        <p:xfrm>
          <a:off x="940904" y="1753335"/>
          <a:ext cx="10412896" cy="26954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6536">
                  <a:extLst>
                    <a:ext uri="{9D8B030D-6E8A-4147-A177-3AD203B41FA5}">
                      <a16:colId xmlns:a16="http://schemas.microsoft.com/office/drawing/2014/main" val="3164624708"/>
                    </a:ext>
                  </a:extLst>
                </a:gridCol>
                <a:gridCol w="2602120">
                  <a:extLst>
                    <a:ext uri="{9D8B030D-6E8A-4147-A177-3AD203B41FA5}">
                      <a16:colId xmlns:a16="http://schemas.microsoft.com/office/drawing/2014/main" val="2358560356"/>
                    </a:ext>
                  </a:extLst>
                </a:gridCol>
                <a:gridCol w="2602120">
                  <a:extLst>
                    <a:ext uri="{9D8B030D-6E8A-4147-A177-3AD203B41FA5}">
                      <a16:colId xmlns:a16="http://schemas.microsoft.com/office/drawing/2014/main" val="2685373855"/>
                    </a:ext>
                  </a:extLst>
                </a:gridCol>
                <a:gridCol w="2602120">
                  <a:extLst>
                    <a:ext uri="{9D8B030D-6E8A-4147-A177-3AD203B41FA5}">
                      <a16:colId xmlns:a16="http://schemas.microsoft.com/office/drawing/2014/main" val="3177288402"/>
                    </a:ext>
                  </a:extLst>
                </a:gridCol>
              </a:tblGrid>
              <a:tr h="8984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Local search:hill climb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Dynamic programming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Integer programming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76263"/>
                  </a:ext>
                </a:extLst>
              </a:tr>
              <a:tr h="898479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Biggest Problem size finished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100k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50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138821"/>
                  </a:ext>
                </a:extLst>
              </a:tr>
              <a:tr h="898479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Convergence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1.1</a:t>
                      </a:r>
                    </a:p>
                    <a:p>
                      <a:pPr algn="ctr"/>
                      <a:r>
                        <a:rPr lang="de-CH" dirty="0"/>
                        <a:t>Best of all that finished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exact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exact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99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810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4B4E-67BC-4FCD-BFFE-96E70A5C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CEBC4-8934-4ABD-85F2-61C197E5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Efficient algorithm needed</a:t>
            </a:r>
          </a:p>
          <a:p>
            <a:r>
              <a:rPr lang="de-CH" dirty="0"/>
              <a:t>Model of the Problem</a:t>
            </a:r>
          </a:p>
          <a:p>
            <a:r>
              <a:rPr lang="de-CH" dirty="0"/>
              <a:t>NP-complet</a:t>
            </a:r>
          </a:p>
          <a:p>
            <a:r>
              <a:rPr lang="de-CH" dirty="0"/>
              <a:t>Diffrent approaches:</a:t>
            </a:r>
          </a:p>
          <a:p>
            <a:pPr lvl="1"/>
            <a:r>
              <a:rPr lang="en-GB" dirty="0"/>
              <a:t>Local search</a:t>
            </a:r>
          </a:p>
          <a:p>
            <a:pPr lvl="1"/>
            <a:r>
              <a:rPr lang="en-GB" dirty="0"/>
              <a:t>Dynamic programming</a:t>
            </a:r>
          </a:p>
          <a:p>
            <a:pPr lvl="1"/>
            <a:r>
              <a:rPr lang="en-GB" dirty="0"/>
              <a:t>Integer programming</a:t>
            </a:r>
          </a:p>
          <a:p>
            <a:r>
              <a:rPr lang="en-GB" dirty="0"/>
              <a:t>Implement the algorithms </a:t>
            </a:r>
          </a:p>
          <a:p>
            <a:r>
              <a:rPr lang="en-GB" dirty="0"/>
              <a:t>Test and compare the algorithms</a:t>
            </a:r>
          </a:p>
        </p:txBody>
      </p:sp>
    </p:spTree>
    <p:extLst>
      <p:ext uri="{BB962C8B-B14F-4D97-AF65-F5344CB8AC3E}">
        <p14:creationId xmlns:p14="http://schemas.microsoft.com/office/powerpoint/2010/main" val="8985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D5815-3B7F-4526-BC13-1D9B6DCB9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picture containing way, road, car, scene&#10;&#10;Description automatically generated">
            <a:extLst>
              <a:ext uri="{FF2B5EF4-FFF2-40B4-BE49-F238E27FC236}">
                <a16:creationId xmlns:a16="http://schemas.microsoft.com/office/drawing/2014/main" id="{9F5160AB-BC32-447F-A733-B2ECC04E2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065" cy="6858000"/>
          </a:xfrm>
        </p:spPr>
      </p:pic>
    </p:spTree>
    <p:extLst>
      <p:ext uri="{BB962C8B-B14F-4D97-AF65-F5344CB8AC3E}">
        <p14:creationId xmlns:p14="http://schemas.microsoft.com/office/powerpoint/2010/main" val="384462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AD1A-D8A5-43F7-9814-3E0FFF67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 Problem : How to find groups of people</a:t>
            </a:r>
            <a:endParaRPr lang="en-GB" dirty="0"/>
          </a:p>
        </p:txBody>
      </p:sp>
      <p:pic>
        <p:nvPicPr>
          <p:cNvPr id="4" name="Graphic 3" descr="Man with solid fill">
            <a:extLst>
              <a:ext uri="{FF2B5EF4-FFF2-40B4-BE49-F238E27FC236}">
                <a16:creationId xmlns:a16="http://schemas.microsoft.com/office/drawing/2014/main" id="{E98E5743-5CE6-4E65-A980-909E6CC6A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9633" y="3124383"/>
            <a:ext cx="783794" cy="783794"/>
          </a:xfrm>
          <a:prstGeom prst="rect">
            <a:avLst/>
          </a:prstGeom>
        </p:spPr>
      </p:pic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DFFE5201-5817-4FB0-8AF4-A7E024944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4230" y="2330340"/>
            <a:ext cx="783794" cy="783794"/>
          </a:xfrm>
          <a:prstGeom prst="rect">
            <a:avLst/>
          </a:prstGeom>
        </p:spPr>
      </p:pic>
      <p:pic>
        <p:nvPicPr>
          <p:cNvPr id="6" name="Content Placeholder 5" descr="Man with solid fill">
            <a:extLst>
              <a:ext uri="{FF2B5EF4-FFF2-40B4-BE49-F238E27FC236}">
                <a16:creationId xmlns:a16="http://schemas.microsoft.com/office/drawing/2014/main" id="{6DDF48DE-F17A-48F7-8516-27BAAF141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7619" y="2317827"/>
            <a:ext cx="914400" cy="914400"/>
          </a:xfrm>
          <a:prstGeom prst="rect">
            <a:avLst/>
          </a:prstGeom>
        </p:spPr>
      </p:pic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C2D4266E-8407-415A-86D8-8512293AE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5579" y="2936635"/>
            <a:ext cx="688530" cy="688530"/>
          </a:xfrm>
          <a:prstGeom prst="rect">
            <a:avLst/>
          </a:prstGeom>
        </p:spPr>
      </p:pic>
      <p:pic>
        <p:nvPicPr>
          <p:cNvPr id="8" name="Graphic 7" descr="Woman with solid fill">
            <a:extLst>
              <a:ext uri="{FF2B5EF4-FFF2-40B4-BE49-F238E27FC236}">
                <a16:creationId xmlns:a16="http://schemas.microsoft.com/office/drawing/2014/main" id="{D8166C1B-B498-4084-907A-32C98E53C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7521" y="1973562"/>
            <a:ext cx="688530" cy="688530"/>
          </a:xfrm>
          <a:prstGeom prst="rect">
            <a:avLst/>
          </a:prstGeom>
        </p:spPr>
      </p:pic>
      <p:pic>
        <p:nvPicPr>
          <p:cNvPr id="9" name="Graphic 8" descr="Woman with solid fill">
            <a:extLst>
              <a:ext uri="{FF2B5EF4-FFF2-40B4-BE49-F238E27FC236}">
                <a16:creationId xmlns:a16="http://schemas.microsoft.com/office/drawing/2014/main" id="{385BBF40-EB2E-4B25-A0DA-5A5C5D25C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3213" y="1471486"/>
            <a:ext cx="688530" cy="688530"/>
          </a:xfrm>
          <a:prstGeom prst="rect">
            <a:avLst/>
          </a:prstGeom>
        </p:spPr>
      </p:pic>
      <p:pic>
        <p:nvPicPr>
          <p:cNvPr id="10" name="Graphic 9" descr="Woman with solid fill">
            <a:extLst>
              <a:ext uri="{FF2B5EF4-FFF2-40B4-BE49-F238E27FC236}">
                <a16:creationId xmlns:a16="http://schemas.microsoft.com/office/drawing/2014/main" id="{5679AA23-4677-43C1-A3CD-61B84A19E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1287" y="2961656"/>
            <a:ext cx="688530" cy="688530"/>
          </a:xfrm>
          <a:prstGeom prst="rect">
            <a:avLst/>
          </a:prstGeom>
        </p:spPr>
      </p:pic>
      <p:pic>
        <p:nvPicPr>
          <p:cNvPr id="11" name="Graphic 10" descr="Woman with solid fill">
            <a:extLst>
              <a:ext uri="{FF2B5EF4-FFF2-40B4-BE49-F238E27FC236}">
                <a16:creationId xmlns:a16="http://schemas.microsoft.com/office/drawing/2014/main" id="{CB426036-74DF-43F4-AD04-0A9C6F135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2798" y="2255574"/>
            <a:ext cx="688530" cy="688530"/>
          </a:xfrm>
          <a:prstGeom prst="rect">
            <a:avLst/>
          </a:prstGeom>
        </p:spPr>
      </p:pic>
      <p:pic>
        <p:nvPicPr>
          <p:cNvPr id="12" name="Content Placeholder 5" descr="Man with solid fill">
            <a:extLst>
              <a:ext uri="{FF2B5EF4-FFF2-40B4-BE49-F238E27FC236}">
                <a16:creationId xmlns:a16="http://schemas.microsoft.com/office/drawing/2014/main" id="{0A360F35-493D-48FF-B252-BA0A75A60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9821" y="3118271"/>
            <a:ext cx="914400" cy="914400"/>
          </a:xfrm>
          <a:prstGeom prst="rect">
            <a:avLst/>
          </a:prstGeom>
        </p:spPr>
      </p:pic>
      <p:pic>
        <p:nvPicPr>
          <p:cNvPr id="13" name="Content Placeholder 5" descr="Man with solid fill">
            <a:extLst>
              <a:ext uri="{FF2B5EF4-FFF2-40B4-BE49-F238E27FC236}">
                <a16:creationId xmlns:a16="http://schemas.microsoft.com/office/drawing/2014/main" id="{5F7044D0-1BAE-448A-8415-432BD8D4F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1811" y="1808247"/>
            <a:ext cx="737640" cy="737640"/>
          </a:xfrm>
          <a:prstGeom prst="rect">
            <a:avLst/>
          </a:prstGeom>
        </p:spPr>
      </p:pic>
      <p:pic>
        <p:nvPicPr>
          <p:cNvPr id="14" name="Content Placeholder 4" descr="Car with solid fill">
            <a:extLst>
              <a:ext uri="{FF2B5EF4-FFF2-40B4-BE49-F238E27FC236}">
                <a16:creationId xmlns:a16="http://schemas.microsoft.com/office/drawing/2014/main" id="{1286A6BC-DCA1-4CA0-9171-058982229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21237" y="4538831"/>
            <a:ext cx="1128607" cy="1128607"/>
          </a:xfrm>
          <a:prstGeom prst="rect">
            <a:avLst/>
          </a:prstGeom>
        </p:spPr>
      </p:pic>
      <p:pic>
        <p:nvPicPr>
          <p:cNvPr id="15" name="Content Placeholder 4" descr="Car with solid fill">
            <a:extLst>
              <a:ext uri="{FF2B5EF4-FFF2-40B4-BE49-F238E27FC236}">
                <a16:creationId xmlns:a16="http://schemas.microsoft.com/office/drawing/2014/main" id="{1FDAFE9E-7FC9-454A-8ACC-627151EEC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4063" y="4463880"/>
            <a:ext cx="1128607" cy="1128607"/>
          </a:xfrm>
          <a:prstGeom prst="rect">
            <a:avLst/>
          </a:prstGeom>
        </p:spPr>
      </p:pic>
      <p:pic>
        <p:nvPicPr>
          <p:cNvPr id="16" name="Content Placeholder 4" descr="Car with solid fill">
            <a:extLst>
              <a:ext uri="{FF2B5EF4-FFF2-40B4-BE49-F238E27FC236}">
                <a16:creationId xmlns:a16="http://schemas.microsoft.com/office/drawing/2014/main" id="{C54E54BD-8C96-4733-8912-6EB40C010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4819" y="4463880"/>
            <a:ext cx="1128607" cy="1128607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7C0A3810-396C-45AE-A349-76E49E3CE8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240810">
            <a:off x="1738554" y="3885139"/>
            <a:ext cx="914400" cy="914400"/>
          </a:xfrm>
          <a:prstGeom prst="rect">
            <a:avLst/>
          </a:prstGeom>
        </p:spPr>
      </p:pic>
      <p:pic>
        <p:nvPicPr>
          <p:cNvPr id="21" name="Graphic 20" descr="Arrow Right outline">
            <a:extLst>
              <a:ext uri="{FF2B5EF4-FFF2-40B4-BE49-F238E27FC236}">
                <a16:creationId xmlns:a16="http://schemas.microsoft.com/office/drawing/2014/main" id="{78ED60FE-697C-4840-91E1-1D8900589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552170">
            <a:off x="2499433" y="3773570"/>
            <a:ext cx="914400" cy="914400"/>
          </a:xfrm>
          <a:prstGeom prst="rect">
            <a:avLst/>
          </a:prstGeom>
        </p:spPr>
      </p:pic>
      <p:pic>
        <p:nvPicPr>
          <p:cNvPr id="22" name="Graphic 21" descr="Arrow Right outline">
            <a:extLst>
              <a:ext uri="{FF2B5EF4-FFF2-40B4-BE49-F238E27FC236}">
                <a16:creationId xmlns:a16="http://schemas.microsoft.com/office/drawing/2014/main" id="{10835D68-A4E3-4B52-A109-F89F250DF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7593445">
            <a:off x="3317151" y="3832558"/>
            <a:ext cx="914400" cy="914400"/>
          </a:xfrm>
          <a:prstGeom prst="rect">
            <a:avLst/>
          </a:prstGeom>
        </p:spPr>
      </p:pic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2AAFC8DB-841F-4303-9209-35CD7141AF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240810">
            <a:off x="4469468" y="3854254"/>
            <a:ext cx="914400" cy="914400"/>
          </a:xfrm>
          <a:prstGeom prst="rect">
            <a:avLst/>
          </a:prstGeom>
        </p:spPr>
      </p:pic>
      <p:pic>
        <p:nvPicPr>
          <p:cNvPr id="24" name="Graphic 23" descr="Arrow Right outline">
            <a:extLst>
              <a:ext uri="{FF2B5EF4-FFF2-40B4-BE49-F238E27FC236}">
                <a16:creationId xmlns:a16="http://schemas.microsoft.com/office/drawing/2014/main" id="{3485D55E-80E3-4C4F-AD18-340067292B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5201166" y="3793354"/>
            <a:ext cx="914400" cy="914400"/>
          </a:xfrm>
          <a:prstGeom prst="rect">
            <a:avLst/>
          </a:prstGeom>
        </p:spPr>
      </p:pic>
      <p:pic>
        <p:nvPicPr>
          <p:cNvPr id="25" name="Graphic 24" descr="Arrow Right outline">
            <a:extLst>
              <a:ext uri="{FF2B5EF4-FFF2-40B4-BE49-F238E27FC236}">
                <a16:creationId xmlns:a16="http://schemas.microsoft.com/office/drawing/2014/main" id="{2DABF5DF-F90A-4C23-B173-094836C2E0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7129071">
            <a:off x="5943641" y="3842993"/>
            <a:ext cx="914400" cy="914400"/>
          </a:xfrm>
          <a:prstGeom prst="rect">
            <a:avLst/>
          </a:prstGeom>
        </p:spPr>
      </p:pic>
      <p:pic>
        <p:nvPicPr>
          <p:cNvPr id="26" name="Graphic 25" descr="Arrow Right outline">
            <a:extLst>
              <a:ext uri="{FF2B5EF4-FFF2-40B4-BE49-F238E27FC236}">
                <a16:creationId xmlns:a16="http://schemas.microsoft.com/office/drawing/2014/main" id="{30A6B471-68C7-4362-A848-1F33B976D2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240810">
            <a:off x="7203198" y="3817432"/>
            <a:ext cx="914400" cy="914400"/>
          </a:xfrm>
          <a:prstGeom prst="rect">
            <a:avLst/>
          </a:prstGeom>
        </p:spPr>
      </p:pic>
      <p:pic>
        <p:nvPicPr>
          <p:cNvPr id="27" name="Graphic 26" descr="Arrow Right outline">
            <a:extLst>
              <a:ext uri="{FF2B5EF4-FFF2-40B4-BE49-F238E27FC236}">
                <a16:creationId xmlns:a16="http://schemas.microsoft.com/office/drawing/2014/main" id="{299C921F-BB4D-43D2-B909-FCF4557800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243536">
            <a:off x="7921388" y="3756725"/>
            <a:ext cx="914400" cy="926895"/>
          </a:xfrm>
          <a:prstGeom prst="rect">
            <a:avLst/>
          </a:prstGeom>
        </p:spPr>
      </p:pic>
      <p:pic>
        <p:nvPicPr>
          <p:cNvPr id="28" name="Graphic 27" descr="Arrow Right outline">
            <a:extLst>
              <a:ext uri="{FF2B5EF4-FFF2-40B4-BE49-F238E27FC236}">
                <a16:creationId xmlns:a16="http://schemas.microsoft.com/office/drawing/2014/main" id="{FD88F91E-959F-4C38-99CF-37BB6D6FAF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7204366">
            <a:off x="8626680" y="38072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38A8-36C6-4102-83A4-B8766142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HOV (High occupancy vehicle)</a:t>
            </a:r>
            <a:endParaRPr lang="en-GB" dirty="0"/>
          </a:p>
        </p:txBody>
      </p:sp>
      <p:pic>
        <p:nvPicPr>
          <p:cNvPr id="5" name="Content Placeholder 4" descr="Car with solid fill">
            <a:extLst>
              <a:ext uri="{FF2B5EF4-FFF2-40B4-BE49-F238E27FC236}">
                <a16:creationId xmlns:a16="http://schemas.microsoft.com/office/drawing/2014/main" id="{4E77379F-C52A-4B34-8E11-CB60DBFEB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6620" y="3467034"/>
            <a:ext cx="1128607" cy="1128607"/>
          </a:xfrm>
        </p:spPr>
      </p:pic>
      <p:pic>
        <p:nvPicPr>
          <p:cNvPr id="6" name="Content Placeholder 4" descr="Car with solid fill">
            <a:extLst>
              <a:ext uri="{FF2B5EF4-FFF2-40B4-BE49-F238E27FC236}">
                <a16:creationId xmlns:a16="http://schemas.microsoft.com/office/drawing/2014/main" id="{D5F88A0C-A645-471B-85A3-A4933AADD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0620" y="3429000"/>
            <a:ext cx="1128607" cy="1128607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95842D0C-EF80-49BB-99CC-4469656C0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9633" y="3124383"/>
            <a:ext cx="783794" cy="783794"/>
          </a:xfrm>
          <a:prstGeom prst="rect">
            <a:avLst/>
          </a:prstGeom>
        </p:spPr>
      </p:pic>
      <p:pic>
        <p:nvPicPr>
          <p:cNvPr id="14" name="Graphic 13" descr="Woman with solid fill">
            <a:extLst>
              <a:ext uri="{FF2B5EF4-FFF2-40B4-BE49-F238E27FC236}">
                <a16:creationId xmlns:a16="http://schemas.microsoft.com/office/drawing/2014/main" id="{477CE0C1-C7A2-4B96-8A3F-BED4E434B5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5522" y="3046701"/>
            <a:ext cx="688530" cy="68853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B1AA76C2-C643-4245-A227-A21D608F7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7947" y="2908634"/>
            <a:ext cx="754341" cy="754341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ADD00DB6-A20E-475F-9460-58B48C8C7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1171" y="4322863"/>
            <a:ext cx="688530" cy="688530"/>
          </a:xfrm>
          <a:prstGeom prst="rect">
            <a:avLst/>
          </a:prstGeom>
        </p:spPr>
      </p:pic>
      <p:pic>
        <p:nvPicPr>
          <p:cNvPr id="18" name="Graphic 17" descr="Woman with solid fill">
            <a:extLst>
              <a:ext uri="{FF2B5EF4-FFF2-40B4-BE49-F238E27FC236}">
                <a16:creationId xmlns:a16="http://schemas.microsoft.com/office/drawing/2014/main" id="{0568388E-407C-46AE-A1C1-1D27809A3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2910" y="2909952"/>
            <a:ext cx="688530" cy="688530"/>
          </a:xfrm>
          <a:prstGeom prst="rect">
            <a:avLst/>
          </a:prstGeom>
        </p:spPr>
      </p:pic>
      <p:pic>
        <p:nvPicPr>
          <p:cNvPr id="19" name="Content Placeholder 4" descr="Car with solid fill">
            <a:extLst>
              <a:ext uri="{FF2B5EF4-FFF2-40B4-BE49-F238E27FC236}">
                <a16:creationId xmlns:a16="http://schemas.microsoft.com/office/drawing/2014/main" id="{28F93F1F-7ADC-47AD-8869-767CE1F5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4620" y="3400614"/>
            <a:ext cx="1128607" cy="1128607"/>
          </a:xfrm>
          <a:prstGeom prst="rect">
            <a:avLst/>
          </a:prstGeom>
        </p:spPr>
      </p:pic>
      <p:pic>
        <p:nvPicPr>
          <p:cNvPr id="20" name="Graphic 19" descr="Woman with solid fill">
            <a:extLst>
              <a:ext uri="{FF2B5EF4-FFF2-40B4-BE49-F238E27FC236}">
                <a16:creationId xmlns:a16="http://schemas.microsoft.com/office/drawing/2014/main" id="{D78B8760-C9E7-4FB9-98C1-5CC31B89E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46622" y="2740470"/>
            <a:ext cx="688530" cy="688530"/>
          </a:xfrm>
          <a:prstGeom prst="rect">
            <a:avLst/>
          </a:prstGeom>
        </p:spPr>
      </p:pic>
      <p:pic>
        <p:nvPicPr>
          <p:cNvPr id="21" name="Graphic 20" descr="Woman with solid fill">
            <a:extLst>
              <a:ext uri="{FF2B5EF4-FFF2-40B4-BE49-F238E27FC236}">
                <a16:creationId xmlns:a16="http://schemas.microsoft.com/office/drawing/2014/main" id="{C6F3F5EC-DB12-47D7-B1B2-8DD85D118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66850" y="4404345"/>
            <a:ext cx="688530" cy="68853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FEF081E5-CC72-4B8A-8E2C-4E51B6A1D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4590" y="4232234"/>
            <a:ext cx="688530" cy="688530"/>
          </a:xfrm>
          <a:prstGeom prst="rect">
            <a:avLst/>
          </a:prstGeom>
        </p:spPr>
      </p:pic>
      <p:pic>
        <p:nvPicPr>
          <p:cNvPr id="23" name="Graphic 22" descr="Woman with solid fill">
            <a:extLst>
              <a:ext uri="{FF2B5EF4-FFF2-40B4-BE49-F238E27FC236}">
                <a16:creationId xmlns:a16="http://schemas.microsoft.com/office/drawing/2014/main" id="{C0F1D934-E843-4336-A2CD-A59680ED66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27244" y="2889223"/>
            <a:ext cx="688530" cy="6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3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420C-BEF7-4AC9-9FC1-2D8178CD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de-CH" dirty="0"/>
              <a:t>Participant				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Man with solid fill">
            <a:extLst>
              <a:ext uri="{FF2B5EF4-FFF2-40B4-BE49-F238E27FC236}">
                <a16:creationId xmlns:a16="http://schemas.microsoft.com/office/drawing/2014/main" id="{CEDEE822-24AD-43E2-BCF2-81687AB9C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E83BB-2D0A-41F9-9F0C-CFB27568DB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5354" y="2682433"/>
                <a:ext cx="6282169" cy="3215749"/>
              </a:xfrm>
            </p:spPr>
            <p:txBody>
              <a:bodyPr>
                <a:normAutofit/>
              </a:bodyPr>
              <a:lstStyle/>
              <a:p>
                <a:r>
                  <a:rPr lang="de-CH" sz="2400" dirty="0"/>
                  <a:t>Home and work:</a:t>
                </a:r>
              </a:p>
              <a:p>
                <a:pPr marL="0" indent="0">
                  <a:buNone/>
                </a:pPr>
                <a:r>
                  <a:rPr lang="de-CH" sz="2400" dirty="0"/>
                  <a:t>		      </a:t>
                </a:r>
                <a14:m>
                  <m:oMath xmlns:m="http://schemas.openxmlformats.org/officeDocument/2006/math"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CH" sz="2400" dirty="0"/>
                  <a:t> </a:t>
                </a:r>
              </a:p>
              <a:p>
                <a:pPr marL="0" indent="0">
                  <a:buNone/>
                </a:pPr>
                <a:endParaRPr lang="de-CH" sz="2400" dirty="0"/>
              </a:p>
              <a:p>
                <a:r>
                  <a:rPr lang="de-CH" sz="2400" dirty="0"/>
                  <a:t>Time windows:</a:t>
                </a:r>
              </a:p>
              <a:p>
                <a:pPr marL="0" indent="0">
                  <a:buNone/>
                </a:pPr>
                <a:r>
                  <a:rPr lang="de-CH" sz="2400" dirty="0"/>
                  <a:t>		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/>
                  <a:t>		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E83BB-2D0A-41F9-9F0C-CFB27568DB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5354" y="2682433"/>
                <a:ext cx="6282169" cy="3215749"/>
              </a:xfrm>
              <a:blipFill>
                <a:blip r:embed="rId4"/>
                <a:stretch>
                  <a:fillRect l="-1359" t="-2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5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20913A95-8EFB-47F2-A862-81CE963CE353}"/>
              </a:ext>
            </a:extLst>
          </p:cNvPr>
          <p:cNvSpPr/>
          <p:nvPr/>
        </p:nvSpPr>
        <p:spPr>
          <a:xfrm>
            <a:off x="8333556" y="3883968"/>
            <a:ext cx="644427" cy="1258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98579-566E-47BF-8B88-325DCE3F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36" y="320079"/>
            <a:ext cx="10515600" cy="1325563"/>
          </a:xfrm>
        </p:spPr>
        <p:txBody>
          <a:bodyPr/>
          <a:lstStyle/>
          <a:p>
            <a:r>
              <a:rPr lang="de-CH" dirty="0"/>
              <a:t>The problem</a:t>
            </a:r>
            <a:endParaRPr lang="en-GB" dirty="0"/>
          </a:p>
        </p:txBody>
      </p:sp>
      <p:pic>
        <p:nvPicPr>
          <p:cNvPr id="4" name="Graphic 3" descr="Man with solid fill">
            <a:extLst>
              <a:ext uri="{FF2B5EF4-FFF2-40B4-BE49-F238E27FC236}">
                <a16:creationId xmlns:a16="http://schemas.microsoft.com/office/drawing/2014/main" id="{BDE155BD-4B59-4A82-BF6A-BCD204DE4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8006" y="4399478"/>
            <a:ext cx="893159" cy="893159"/>
          </a:xfrm>
          <a:prstGeom prst="rect">
            <a:avLst/>
          </a:prstGeom>
        </p:spPr>
      </p:pic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1FE9B4B9-FE8A-4D8B-A680-B3BFB2F49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6279" y="4576564"/>
            <a:ext cx="893159" cy="893159"/>
          </a:xfrm>
          <a:prstGeom prst="rect">
            <a:avLst/>
          </a:prstGeom>
        </p:spPr>
      </p:pic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02C39D69-7BD0-4670-A6D6-816F3F89F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4215" y="3635085"/>
            <a:ext cx="1002150" cy="100215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C0501CE0-FC6C-4643-AAC8-8E844EF281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5533" y="4814321"/>
            <a:ext cx="893159" cy="893159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5A736F53-DD42-4105-8ACD-C4F69F42DC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7127" y="4101419"/>
            <a:ext cx="893159" cy="893159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F93ACA94-8ED9-4613-A1CC-7C6D1EF6BC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96045" y="3534375"/>
            <a:ext cx="893159" cy="893159"/>
          </a:xfrm>
          <a:prstGeom prst="rect">
            <a:avLst/>
          </a:prstGeom>
        </p:spPr>
      </p:pic>
      <p:pic>
        <p:nvPicPr>
          <p:cNvPr id="11" name="Graphic 10" descr="Woman with solid fill">
            <a:extLst>
              <a:ext uri="{FF2B5EF4-FFF2-40B4-BE49-F238E27FC236}">
                <a16:creationId xmlns:a16="http://schemas.microsoft.com/office/drawing/2014/main" id="{D4D49856-A37A-413B-AD01-99223D9051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01132" y="2802478"/>
            <a:ext cx="932670" cy="932670"/>
          </a:xfrm>
          <a:prstGeom prst="rect">
            <a:avLst/>
          </a:prstGeom>
        </p:spPr>
      </p:pic>
      <p:pic>
        <p:nvPicPr>
          <p:cNvPr id="12" name="Graphic 11" descr="Woman with solid fill">
            <a:extLst>
              <a:ext uri="{FF2B5EF4-FFF2-40B4-BE49-F238E27FC236}">
                <a16:creationId xmlns:a16="http://schemas.microsoft.com/office/drawing/2014/main" id="{062A9797-6D8D-459C-BFB4-037B419389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43190" y="2930772"/>
            <a:ext cx="893159" cy="893159"/>
          </a:xfrm>
          <a:prstGeom prst="rect">
            <a:avLst/>
          </a:prstGeom>
        </p:spPr>
      </p:pic>
      <p:pic>
        <p:nvPicPr>
          <p:cNvPr id="13" name="Graphic 12" descr="Woman with solid fill">
            <a:extLst>
              <a:ext uri="{FF2B5EF4-FFF2-40B4-BE49-F238E27FC236}">
                <a16:creationId xmlns:a16="http://schemas.microsoft.com/office/drawing/2014/main" id="{6EA05A7D-EFD3-4E1D-9BF9-A62E986779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9495" y="3803662"/>
            <a:ext cx="893159" cy="893159"/>
          </a:xfrm>
          <a:prstGeom prst="rect">
            <a:avLst/>
          </a:prstGeom>
        </p:spPr>
      </p:pic>
      <p:pic>
        <p:nvPicPr>
          <p:cNvPr id="14" name="Graphic 13" descr="Woman with solid fill">
            <a:extLst>
              <a:ext uri="{FF2B5EF4-FFF2-40B4-BE49-F238E27FC236}">
                <a16:creationId xmlns:a16="http://schemas.microsoft.com/office/drawing/2014/main" id="{6F3E74EE-26F3-467A-AD48-4F6A9DBA609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509665" y="3492343"/>
            <a:ext cx="932670" cy="932670"/>
          </a:xfrm>
          <a:prstGeom prst="rect">
            <a:avLst/>
          </a:prstGeom>
        </p:spPr>
      </p:pic>
      <p:pic>
        <p:nvPicPr>
          <p:cNvPr id="15" name="Graphic 14" descr="Woman with solid fill">
            <a:extLst>
              <a:ext uri="{FF2B5EF4-FFF2-40B4-BE49-F238E27FC236}">
                <a16:creationId xmlns:a16="http://schemas.microsoft.com/office/drawing/2014/main" id="{907CB401-20B8-4DC6-A498-4355B3207B5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929356" y="4250284"/>
            <a:ext cx="1001519" cy="10015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A0C090-9C22-4AF5-8246-80297F21644E}"/>
                  </a:ext>
                </a:extLst>
              </p:cNvPr>
              <p:cNvSpPr txBox="1"/>
              <p:nvPr/>
            </p:nvSpPr>
            <p:spPr>
              <a:xfrm>
                <a:off x="1364974" y="1981199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A0C090-9C22-4AF5-8246-80297F216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974" y="1981199"/>
                <a:ext cx="2286000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419B6B-C9BF-415A-AFCD-945AA0D74D40}"/>
                  </a:ext>
                </a:extLst>
              </p:cNvPr>
              <p:cNvSpPr txBox="1"/>
              <p:nvPr/>
            </p:nvSpPr>
            <p:spPr>
              <a:xfrm>
                <a:off x="4703435" y="1975519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419B6B-C9BF-415A-AFCD-945AA0D74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435" y="1975519"/>
                <a:ext cx="2286000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Woman with solid fill">
            <a:extLst>
              <a:ext uri="{FF2B5EF4-FFF2-40B4-BE49-F238E27FC236}">
                <a16:creationId xmlns:a16="http://schemas.microsoft.com/office/drawing/2014/main" id="{209D79E0-2204-480F-A69E-2D28A65BB8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3853" y="2530935"/>
            <a:ext cx="893159" cy="893159"/>
          </a:xfrm>
          <a:prstGeom prst="rect">
            <a:avLst/>
          </a:prstGeom>
        </p:spPr>
      </p:pic>
      <p:pic>
        <p:nvPicPr>
          <p:cNvPr id="19" name="Graphic 18" descr="Woman with solid fill">
            <a:extLst>
              <a:ext uri="{FF2B5EF4-FFF2-40B4-BE49-F238E27FC236}">
                <a16:creationId xmlns:a16="http://schemas.microsoft.com/office/drawing/2014/main" id="{75873CA6-114D-4FA0-85B0-7CE0CCEBB6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53576" y="2530883"/>
            <a:ext cx="932670" cy="93267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E05224FB-D843-4FB6-B394-2149F9B5E0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56315" y="2783570"/>
            <a:ext cx="893159" cy="893159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9C39B3C9-0742-4D08-B33E-7A20D94D7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2957" y="2815130"/>
            <a:ext cx="1002150" cy="100215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F093CA62-B9CE-443D-8A4F-CE015A0A7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9577" y="3983515"/>
            <a:ext cx="1002150" cy="100215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816D9556-3C15-44F7-99B8-376EBE171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0805" y="3116281"/>
            <a:ext cx="893159" cy="893159"/>
          </a:xfrm>
          <a:prstGeom prst="rect">
            <a:avLst/>
          </a:prstGeom>
        </p:spPr>
      </p:pic>
      <p:pic>
        <p:nvPicPr>
          <p:cNvPr id="24" name="Graphic 23" descr="Woman with solid fill">
            <a:extLst>
              <a:ext uri="{FF2B5EF4-FFF2-40B4-BE49-F238E27FC236}">
                <a16:creationId xmlns:a16="http://schemas.microsoft.com/office/drawing/2014/main" id="{E57A624C-00C5-41BD-B0A3-289ADB0DE8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9895" y="3188505"/>
            <a:ext cx="893159" cy="893159"/>
          </a:xfrm>
          <a:prstGeom prst="rect">
            <a:avLst/>
          </a:prstGeom>
        </p:spPr>
      </p:pic>
      <p:pic>
        <p:nvPicPr>
          <p:cNvPr id="25" name="Graphic 24" descr="Woman with solid fill">
            <a:extLst>
              <a:ext uri="{FF2B5EF4-FFF2-40B4-BE49-F238E27FC236}">
                <a16:creationId xmlns:a16="http://schemas.microsoft.com/office/drawing/2014/main" id="{66AE86A8-9C4C-4053-98E6-EEABBC2CBE4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22409" y="4402397"/>
            <a:ext cx="932670" cy="932670"/>
          </a:xfrm>
          <a:prstGeom prst="rect">
            <a:avLst/>
          </a:prstGeom>
        </p:spPr>
      </p:pic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03CDA21E-79D1-4B85-96C4-507AED4230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91296" y="4402397"/>
            <a:ext cx="893159" cy="893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8B528B-B831-4545-885F-2E67852F6CD1}"/>
                  </a:ext>
                </a:extLst>
              </p:cNvPr>
              <p:cNvSpPr txBox="1"/>
              <p:nvPr/>
            </p:nvSpPr>
            <p:spPr>
              <a:xfrm>
                <a:off x="5346551" y="4994578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8B528B-B831-4545-885F-2E67852F6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551" y="4994578"/>
                <a:ext cx="2286000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CF9AEB-D3A6-48AB-9CC0-82CE5AB788DC}"/>
                  </a:ext>
                </a:extLst>
              </p:cNvPr>
              <p:cNvSpPr txBox="1"/>
              <p:nvPr/>
            </p:nvSpPr>
            <p:spPr>
              <a:xfrm>
                <a:off x="7985984" y="1989893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CF9AEB-D3A6-48AB-9CC0-82CE5AB78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84" y="1989893"/>
                <a:ext cx="2286000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Graphic 29" descr="Woman with solid fill">
            <a:extLst>
              <a:ext uri="{FF2B5EF4-FFF2-40B4-BE49-F238E27FC236}">
                <a16:creationId xmlns:a16="http://schemas.microsoft.com/office/drawing/2014/main" id="{57F14434-847C-4009-B86E-BE6CB42302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76154" y="2581710"/>
            <a:ext cx="932670" cy="932670"/>
          </a:xfrm>
          <a:prstGeom prst="rect">
            <a:avLst/>
          </a:prstGeom>
        </p:spPr>
      </p:pic>
      <p:pic>
        <p:nvPicPr>
          <p:cNvPr id="31" name="Graphic 30" descr="Woman with solid fill">
            <a:extLst>
              <a:ext uri="{FF2B5EF4-FFF2-40B4-BE49-F238E27FC236}">
                <a16:creationId xmlns:a16="http://schemas.microsoft.com/office/drawing/2014/main" id="{F4B4DD26-AD2A-402E-B1E6-24804349DCB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69907" y="2821481"/>
            <a:ext cx="893159" cy="893159"/>
          </a:xfrm>
          <a:prstGeom prst="rect">
            <a:avLst/>
          </a:prstGeom>
        </p:spPr>
      </p:pic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65B907F3-F7EB-46F5-B2E7-CC67323E37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18186" y="2820582"/>
            <a:ext cx="893159" cy="893159"/>
          </a:xfrm>
          <a:prstGeom prst="rect">
            <a:avLst/>
          </a:prstGeom>
        </p:spPr>
      </p:pic>
      <p:pic>
        <p:nvPicPr>
          <p:cNvPr id="33" name="Graphic 32" descr="Woman with solid fill">
            <a:extLst>
              <a:ext uri="{FF2B5EF4-FFF2-40B4-BE49-F238E27FC236}">
                <a16:creationId xmlns:a16="http://schemas.microsoft.com/office/drawing/2014/main" id="{159078E1-098B-4FDF-8BFF-DB06259C25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82809" y="2952497"/>
            <a:ext cx="932670" cy="932670"/>
          </a:xfrm>
          <a:prstGeom prst="rect">
            <a:avLst/>
          </a:prstGeom>
        </p:spPr>
      </p:pic>
      <p:pic>
        <p:nvPicPr>
          <p:cNvPr id="34" name="Graphic 33" descr="Woman with solid fill">
            <a:extLst>
              <a:ext uri="{FF2B5EF4-FFF2-40B4-BE49-F238E27FC236}">
                <a16:creationId xmlns:a16="http://schemas.microsoft.com/office/drawing/2014/main" id="{608FFA85-4B6E-4485-A1F3-D436111AF37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08439" y="3145183"/>
            <a:ext cx="1001519" cy="1001519"/>
          </a:xfrm>
          <a:prstGeom prst="rect">
            <a:avLst/>
          </a:prstGeom>
        </p:spPr>
      </p:pic>
      <p:pic>
        <p:nvPicPr>
          <p:cNvPr id="35" name="Graphic 34" descr="Man with solid fill">
            <a:extLst>
              <a:ext uri="{FF2B5EF4-FFF2-40B4-BE49-F238E27FC236}">
                <a16:creationId xmlns:a16="http://schemas.microsoft.com/office/drawing/2014/main" id="{EF1134B5-07DE-481C-B30A-30BAAF5F48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2644" y="3267161"/>
            <a:ext cx="893159" cy="893159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6AF679EB-692C-4A98-AF54-A6048AC98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62939" y="4631058"/>
            <a:ext cx="893159" cy="893159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63DB15C0-8D81-4E07-BA93-1F66E3662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6250" y="4710055"/>
            <a:ext cx="893159" cy="893159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7293F9EE-B119-4BEE-88D4-0100BE1AA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9695" y="4939635"/>
            <a:ext cx="893159" cy="893159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F933A927-80E4-42D1-B54F-21ABA1652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2601" y="4450704"/>
            <a:ext cx="1002150" cy="1002150"/>
          </a:xfrm>
          <a:prstGeom prst="rect">
            <a:avLst/>
          </a:prstGeom>
        </p:spPr>
      </p:pic>
      <p:pic>
        <p:nvPicPr>
          <p:cNvPr id="40" name="Graphic 39" descr="Woman with solid fill">
            <a:extLst>
              <a:ext uri="{FF2B5EF4-FFF2-40B4-BE49-F238E27FC236}">
                <a16:creationId xmlns:a16="http://schemas.microsoft.com/office/drawing/2014/main" id="{8676A1AE-160E-49FD-95C8-08A6332A63A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46207" y="4585991"/>
            <a:ext cx="893159" cy="893159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F3324F66-9B20-4F2A-B137-6EE934ECCC4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60736" y="2816948"/>
            <a:ext cx="1002150" cy="100215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C27B25B9-2FEC-4C0B-ACD0-725B078BE3D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312601" y="4600614"/>
            <a:ext cx="1002150" cy="100215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8A8D390-6EB6-4E45-A021-BA550ED7E06D}"/>
              </a:ext>
            </a:extLst>
          </p:cNvPr>
          <p:cNvSpPr/>
          <p:nvPr/>
        </p:nvSpPr>
        <p:spPr>
          <a:xfrm>
            <a:off x="582135" y="5871070"/>
            <a:ext cx="1007877" cy="12200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4CDAD79-5A57-417B-98BA-5644FA253322}"/>
              </a:ext>
            </a:extLst>
          </p:cNvPr>
          <p:cNvSpPr/>
          <p:nvPr/>
        </p:nvSpPr>
        <p:spPr>
          <a:xfrm>
            <a:off x="4913360" y="3697013"/>
            <a:ext cx="671918" cy="128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84645D6-EDE8-42EB-BB49-03CB3E47BA2C}"/>
              </a:ext>
            </a:extLst>
          </p:cNvPr>
          <p:cNvSpPr/>
          <p:nvPr/>
        </p:nvSpPr>
        <p:spPr>
          <a:xfrm flipV="1">
            <a:off x="582135" y="6246178"/>
            <a:ext cx="893159" cy="1184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B0F0EF5-ACE6-4D34-BAD5-08911A94D802}"/>
              </a:ext>
            </a:extLst>
          </p:cNvPr>
          <p:cNvSpPr/>
          <p:nvPr/>
        </p:nvSpPr>
        <p:spPr>
          <a:xfrm>
            <a:off x="1671272" y="6041187"/>
            <a:ext cx="671918" cy="1258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2B2D685-5357-4382-8ACF-FC8340DBAAC2}"/>
              </a:ext>
            </a:extLst>
          </p:cNvPr>
          <p:cNvSpPr/>
          <p:nvPr/>
        </p:nvSpPr>
        <p:spPr>
          <a:xfrm>
            <a:off x="1025105" y="6432285"/>
            <a:ext cx="1091335" cy="128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F7900EC-59BC-422B-9E3A-99A91F3D2094}"/>
              </a:ext>
            </a:extLst>
          </p:cNvPr>
          <p:cNvSpPr/>
          <p:nvPr/>
        </p:nvSpPr>
        <p:spPr>
          <a:xfrm>
            <a:off x="2106625" y="6246178"/>
            <a:ext cx="1113425" cy="128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8876EB3-82A2-44BF-BD63-CA56AC87113D}"/>
              </a:ext>
            </a:extLst>
          </p:cNvPr>
          <p:cNvSpPr/>
          <p:nvPr/>
        </p:nvSpPr>
        <p:spPr>
          <a:xfrm>
            <a:off x="4966244" y="5451770"/>
            <a:ext cx="760615" cy="14311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9BB30F-F4CD-4937-8CAE-6354BDA32654}"/>
              </a:ext>
            </a:extLst>
          </p:cNvPr>
          <p:cNvSpPr/>
          <p:nvPr/>
        </p:nvSpPr>
        <p:spPr>
          <a:xfrm>
            <a:off x="4616080" y="5400650"/>
            <a:ext cx="671918" cy="12589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F5B1C3-DBC1-48CA-A749-18BAC77705CA}"/>
              </a:ext>
            </a:extLst>
          </p:cNvPr>
          <p:cNvSpPr/>
          <p:nvPr/>
        </p:nvSpPr>
        <p:spPr>
          <a:xfrm>
            <a:off x="4458139" y="5540874"/>
            <a:ext cx="888412" cy="1258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73B84C-F185-48DA-96FD-65284CAA2F9E}"/>
              </a:ext>
            </a:extLst>
          </p:cNvPr>
          <p:cNvSpPr/>
          <p:nvPr/>
        </p:nvSpPr>
        <p:spPr>
          <a:xfrm>
            <a:off x="6470673" y="4314354"/>
            <a:ext cx="671918" cy="1258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5A32CF5-7665-4D30-A724-789C059D2058}"/>
              </a:ext>
            </a:extLst>
          </p:cNvPr>
          <p:cNvSpPr/>
          <p:nvPr/>
        </p:nvSpPr>
        <p:spPr>
          <a:xfrm>
            <a:off x="6058276" y="4442279"/>
            <a:ext cx="644427" cy="1258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7E0B39-C554-4B44-BE4A-F12DA5B6A6E4}"/>
              </a:ext>
            </a:extLst>
          </p:cNvPr>
          <p:cNvSpPr/>
          <p:nvPr/>
        </p:nvSpPr>
        <p:spPr>
          <a:xfrm>
            <a:off x="6019895" y="4223373"/>
            <a:ext cx="888412" cy="1258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FC9B88-6089-4E8B-8240-E44E74B26566}"/>
              </a:ext>
            </a:extLst>
          </p:cNvPr>
          <p:cNvSpPr/>
          <p:nvPr/>
        </p:nvSpPr>
        <p:spPr>
          <a:xfrm>
            <a:off x="7963687" y="3784773"/>
            <a:ext cx="671918" cy="128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0C05DDA-A4C6-4CA3-8990-2EB7A3066782}"/>
              </a:ext>
            </a:extLst>
          </p:cNvPr>
          <p:cNvSpPr/>
          <p:nvPr/>
        </p:nvSpPr>
        <p:spPr>
          <a:xfrm>
            <a:off x="7933948" y="3986414"/>
            <a:ext cx="671918" cy="12589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73DDE5-50C7-4A14-81DA-D449FFF914AC}"/>
              </a:ext>
            </a:extLst>
          </p:cNvPr>
          <p:cNvSpPr/>
          <p:nvPr/>
        </p:nvSpPr>
        <p:spPr>
          <a:xfrm>
            <a:off x="2789769" y="6041187"/>
            <a:ext cx="671918" cy="128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9C73F71-AFD6-4B38-9FB9-35C9385B2BC6}"/>
              </a:ext>
            </a:extLst>
          </p:cNvPr>
          <p:cNvSpPr/>
          <p:nvPr/>
        </p:nvSpPr>
        <p:spPr>
          <a:xfrm flipV="1">
            <a:off x="4627688" y="3882652"/>
            <a:ext cx="893159" cy="1184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057C9C0-365B-44A9-8F5E-D62BE643D743}"/>
              </a:ext>
            </a:extLst>
          </p:cNvPr>
          <p:cNvSpPr/>
          <p:nvPr/>
        </p:nvSpPr>
        <p:spPr>
          <a:xfrm>
            <a:off x="4593128" y="3784479"/>
            <a:ext cx="644427" cy="1258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617977-2676-4CB2-BBC6-30F685886FAF}"/>
              </a:ext>
            </a:extLst>
          </p:cNvPr>
          <p:cNvSpPr/>
          <p:nvPr/>
        </p:nvSpPr>
        <p:spPr>
          <a:xfrm>
            <a:off x="9223416" y="4186169"/>
            <a:ext cx="1091335" cy="128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6C451D9-6A1C-4D10-8B38-CD75F0DEE977}"/>
              </a:ext>
            </a:extLst>
          </p:cNvPr>
          <p:cNvSpPr/>
          <p:nvPr/>
        </p:nvSpPr>
        <p:spPr>
          <a:xfrm flipV="1">
            <a:off x="8159286" y="5852587"/>
            <a:ext cx="893159" cy="1184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423B58-126C-4382-A58F-CC74E6073218}"/>
              </a:ext>
            </a:extLst>
          </p:cNvPr>
          <p:cNvSpPr/>
          <p:nvPr/>
        </p:nvSpPr>
        <p:spPr>
          <a:xfrm>
            <a:off x="9369470" y="5626523"/>
            <a:ext cx="888412" cy="1258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9C5A9F3-4356-4480-9FE8-02250BCA4D02}"/>
              </a:ext>
            </a:extLst>
          </p:cNvPr>
          <p:cNvSpPr/>
          <p:nvPr/>
        </p:nvSpPr>
        <p:spPr>
          <a:xfrm>
            <a:off x="9133287" y="5707480"/>
            <a:ext cx="1007877" cy="12200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3D38518-D445-4130-BC75-A1B4968E8F20}"/>
              </a:ext>
            </a:extLst>
          </p:cNvPr>
          <p:cNvSpPr/>
          <p:nvPr/>
        </p:nvSpPr>
        <p:spPr>
          <a:xfrm>
            <a:off x="9156098" y="4307937"/>
            <a:ext cx="1113425" cy="128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BEF030B-2262-410C-9BC0-D0392F2D8B79}"/>
              </a:ext>
            </a:extLst>
          </p:cNvPr>
          <p:cNvSpPr/>
          <p:nvPr/>
        </p:nvSpPr>
        <p:spPr>
          <a:xfrm>
            <a:off x="9835171" y="4258129"/>
            <a:ext cx="760615" cy="14311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9AF8891-A49B-489F-A030-4CB0AB4FCFBD}"/>
              </a:ext>
            </a:extLst>
          </p:cNvPr>
          <p:cNvSpPr/>
          <p:nvPr/>
        </p:nvSpPr>
        <p:spPr>
          <a:xfrm>
            <a:off x="7626390" y="5947465"/>
            <a:ext cx="1113425" cy="128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19973C5-D9DD-49CA-904F-984E6DF3C1E0}"/>
              </a:ext>
            </a:extLst>
          </p:cNvPr>
          <p:cNvSpPr/>
          <p:nvPr/>
        </p:nvSpPr>
        <p:spPr>
          <a:xfrm>
            <a:off x="7816116" y="6048901"/>
            <a:ext cx="1113425" cy="1281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B655634-1098-4CD7-A2BD-B94BA887F552}"/>
              </a:ext>
            </a:extLst>
          </p:cNvPr>
          <p:cNvSpPr txBox="1"/>
          <p:nvPr/>
        </p:nvSpPr>
        <p:spPr>
          <a:xfrm>
            <a:off x="3328868" y="6263533"/>
            <a:ext cx="255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Time windows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6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6" grpId="0"/>
      <p:bldP spid="17" grpId="0"/>
      <p:bldP spid="27" grpId="0"/>
      <p:bldP spid="28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7D88A-1AF4-40EA-8A89-BF52CE1C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Formal HOVx problem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5DB55-5451-4EFE-9D00-92808D725F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dirty="0"/>
                  <a:t>  set of participants</a:t>
                </a:r>
              </a:p>
              <a:p>
                <a:r>
                  <a:rPr lang="en-GB" dirty="0" err="1"/>
                  <a:t>HOVx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≔{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 , </m:t>
                      </m:r>
                      <m:d>
                        <m:dPr>
                          <m:begChr m:val="|"/>
                          <m:endChr m:val="|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, </m:t>
                      </m:r>
                      <m:nary>
                        <m:naryPr>
                          <m:chr m:val="⋂"/>
                          <m:supHide m:val="on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 ≠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nary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The goal is to find a subset: 		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 ⊑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de-CH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is a partition of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5DB55-5451-4EFE-9D00-92808D725F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0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900</Words>
  <Application>Microsoft Office PowerPoint</Application>
  <PresentationFormat>Widescreen</PresentationFormat>
  <Paragraphs>279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Optimizing the diamond lane: A More Tractable Carpool Problem Algorithm </vt:lpstr>
      <vt:lpstr>PowerPoint Presentation</vt:lpstr>
      <vt:lpstr>PowerPoint Presentation</vt:lpstr>
      <vt:lpstr>PowerPoint Presentation</vt:lpstr>
      <vt:lpstr>The Problem : How to find groups of people</vt:lpstr>
      <vt:lpstr>HOV (High occupancy vehicle)</vt:lpstr>
      <vt:lpstr>Participant    </vt:lpstr>
      <vt:lpstr>The problem</vt:lpstr>
      <vt:lpstr>Formal HOVx problem</vt:lpstr>
      <vt:lpstr>HOV2</vt:lpstr>
      <vt:lpstr>HOV2</vt:lpstr>
      <vt:lpstr>HOV3</vt:lpstr>
      <vt:lpstr>NP-completness of HOV3</vt:lpstr>
      <vt:lpstr>NP-completness of HOV3</vt:lpstr>
      <vt:lpstr>HOV3</vt:lpstr>
      <vt:lpstr>Cost </vt:lpstr>
      <vt:lpstr>What can we do from here ? </vt:lpstr>
      <vt:lpstr>What can we do from here ? </vt:lpstr>
      <vt:lpstr>HOV3-</vt:lpstr>
      <vt:lpstr>HOV3- asumptions</vt:lpstr>
      <vt:lpstr>Local Search (approximativ solution)</vt:lpstr>
      <vt:lpstr>Local Search (approximativ solution)</vt:lpstr>
      <vt:lpstr>Local search (approximativ solution)</vt:lpstr>
      <vt:lpstr>Dynamic programming (exhaustive search)</vt:lpstr>
      <vt:lpstr>Dynamic programming (exhaustive search)</vt:lpstr>
      <vt:lpstr>Recursion Element 1</vt:lpstr>
      <vt:lpstr>Recursion Element 1</vt:lpstr>
      <vt:lpstr>Recursion Element 2</vt:lpstr>
      <vt:lpstr>Recursion Element 2</vt:lpstr>
      <vt:lpstr>Recursion Element 3</vt:lpstr>
      <vt:lpstr>Integer programming (NP-complet)</vt:lpstr>
      <vt:lpstr>What do we want from an algorithm ? </vt:lpstr>
      <vt:lpstr>Real world implications: Euclidean Distance vs. Route planning</vt:lpstr>
      <vt:lpstr>The experiment</vt:lpstr>
      <vt:lpstr>Results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Kempter</dc:creator>
  <cp:lastModifiedBy>Yves Kempter</cp:lastModifiedBy>
  <cp:revision>110</cp:revision>
  <dcterms:created xsi:type="dcterms:W3CDTF">2021-04-17T20:34:12Z</dcterms:created>
  <dcterms:modified xsi:type="dcterms:W3CDTF">2021-04-29T07:54:59Z</dcterms:modified>
</cp:coreProperties>
</file>